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Our project aims to verify the bio-geo-graphy accuracy of a piece of media. So we choose Finding Nemo as an example for this project for multiple reasons.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087a7b80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087a7b80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5f37cb2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5f37cb2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5f37cb25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5f37cb25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5f37cb25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5f37cb25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7a09bac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7a09bac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5fefb09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5fefb09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5fefb09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5fefb09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5e05ea837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5e05ea837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5e05ea837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5e05ea837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We overlapping the range generated for each species to see areas where they could be co-occurring, then we reference this with the </a:t>
            </a:r>
            <a:r>
              <a:rPr lang="en"/>
              <a:t>portrayal</a:t>
            </a:r>
            <a:r>
              <a:rPr lang="en"/>
              <a:t> in the movie.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08d99f0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08d99f0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this line graph is showing the species accumulation curve over time, with the blue line being the total number of species and the orange be the number of identifiable or correctly represented species in the movie. This graph presents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5e05ea83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5e05ea83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5fefb096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5fefb096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5e05ea83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5e05ea83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5e05ea837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5e05ea837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5e05ea837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5e05ea837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5f37cb256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5f37cb256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808d99f0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08d99f0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Indigo: Like whether a clownfish would hangout with a blue tang in real life. With these objectives in mind, we head into data collection and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0911b92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0911b92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087a7b8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087a7b8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18.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21.png"/><Relationship Id="rId13" Type="http://schemas.openxmlformats.org/officeDocument/2006/relationships/image" Target="../media/image29.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5.png"/><Relationship Id="rId15" Type="http://schemas.openxmlformats.org/officeDocument/2006/relationships/image" Target="../media/image30.png"/><Relationship Id="rId14" Type="http://schemas.openxmlformats.org/officeDocument/2006/relationships/image" Target="../media/image36.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43.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44.png"/></Relationships>
</file>

<file path=ppt/slides/_rels/slide16.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8.png"/><Relationship Id="rId13" Type="http://schemas.openxmlformats.org/officeDocument/2006/relationships/image" Target="../media/image45.png"/><Relationship Id="rId12"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46.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32.png"/><Relationship Id="rId8"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idx="4294967295" type="ctrTitle"/>
          </p:nvPr>
        </p:nvSpPr>
        <p:spPr>
          <a:xfrm>
            <a:off x="311700" y="4012800"/>
            <a:ext cx="8520600" cy="9903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A4C2F4"/>
                </a:highlight>
              </a:rPr>
              <a:t>Virtual </a:t>
            </a:r>
            <a:r>
              <a:rPr b="1" lang="en">
                <a:solidFill>
                  <a:srgbClr val="FFFFFF"/>
                </a:solidFill>
                <a:highlight>
                  <a:srgbClr val="A4C2F4"/>
                </a:highlight>
              </a:rPr>
              <a:t>Biogeography</a:t>
            </a:r>
            <a:endParaRPr b="1">
              <a:solidFill>
                <a:srgbClr val="FFFFFF"/>
              </a:solidFill>
              <a:highlight>
                <a:srgbClr val="A4C2F4"/>
              </a:highlight>
            </a:endParaRPr>
          </a:p>
        </p:txBody>
      </p:sp>
      <p:sp>
        <p:nvSpPr>
          <p:cNvPr id="64" name="Google Shape;64;p13"/>
          <p:cNvSpPr txBox="1"/>
          <p:nvPr>
            <p:ph idx="4294967295" type="subTitle"/>
          </p:nvPr>
        </p:nvSpPr>
        <p:spPr>
          <a:xfrm>
            <a:off x="5030200" y="62500"/>
            <a:ext cx="4025700" cy="2005800"/>
          </a:xfrm>
          <a:prstGeom prst="rect">
            <a:avLst/>
          </a:prstGeom>
          <a:solidFill>
            <a:srgbClr val="FFFFFF">
              <a:alpha val="14610"/>
            </a:srgbClr>
          </a:solidFill>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2300">
                <a:solidFill>
                  <a:srgbClr val="FFFFFF"/>
                </a:solidFill>
              </a:rPr>
              <a:t>Emily Kroft, </a:t>
            </a:r>
            <a:endParaRPr b="1" sz="2300">
              <a:solidFill>
                <a:srgbClr val="FFFFFF"/>
              </a:solidFill>
            </a:endParaRPr>
          </a:p>
          <a:p>
            <a:pPr indent="0" lvl="0" marL="0" rtl="0" algn="r">
              <a:lnSpc>
                <a:spcPct val="100000"/>
              </a:lnSpc>
              <a:spcBef>
                <a:spcPts val="0"/>
              </a:spcBef>
              <a:spcAft>
                <a:spcPts val="0"/>
              </a:spcAft>
              <a:buNone/>
            </a:pPr>
            <a:r>
              <a:rPr b="1" lang="en" sz="2300">
                <a:solidFill>
                  <a:srgbClr val="FFFFFF"/>
                </a:solidFill>
              </a:rPr>
              <a:t>Étienne Lacroix-Carignan, </a:t>
            </a:r>
            <a:endParaRPr b="1" sz="2300">
              <a:solidFill>
                <a:srgbClr val="FFFFFF"/>
              </a:solidFill>
            </a:endParaRPr>
          </a:p>
          <a:p>
            <a:pPr indent="0" lvl="0" marL="0" rtl="0" algn="r">
              <a:lnSpc>
                <a:spcPct val="100000"/>
              </a:lnSpc>
              <a:spcBef>
                <a:spcPts val="0"/>
              </a:spcBef>
              <a:spcAft>
                <a:spcPts val="0"/>
              </a:spcAft>
              <a:buNone/>
            </a:pPr>
            <a:r>
              <a:rPr b="1" lang="en" sz="2300">
                <a:solidFill>
                  <a:srgbClr val="FFFFFF"/>
                </a:solidFill>
              </a:rPr>
              <a:t>Jenna LeBlanc, </a:t>
            </a:r>
            <a:endParaRPr b="1" sz="2300">
              <a:solidFill>
                <a:srgbClr val="FFFFFF"/>
              </a:solidFill>
            </a:endParaRPr>
          </a:p>
          <a:p>
            <a:pPr indent="0" lvl="0" marL="0" rtl="0" algn="r">
              <a:lnSpc>
                <a:spcPct val="100000"/>
              </a:lnSpc>
              <a:spcBef>
                <a:spcPts val="0"/>
              </a:spcBef>
              <a:spcAft>
                <a:spcPts val="0"/>
              </a:spcAft>
              <a:buNone/>
            </a:pPr>
            <a:r>
              <a:rPr b="1" lang="en" sz="2300">
                <a:solidFill>
                  <a:srgbClr val="FFFFFF"/>
                </a:solidFill>
              </a:rPr>
              <a:t>Amanda Liczner, </a:t>
            </a:r>
            <a:endParaRPr b="1" sz="2300">
              <a:solidFill>
                <a:srgbClr val="FFFFFF"/>
              </a:solidFill>
            </a:endParaRPr>
          </a:p>
          <a:p>
            <a:pPr indent="0" lvl="0" marL="0" rtl="0" algn="r">
              <a:lnSpc>
                <a:spcPct val="100000"/>
              </a:lnSpc>
              <a:spcBef>
                <a:spcPts val="0"/>
              </a:spcBef>
              <a:spcAft>
                <a:spcPts val="0"/>
              </a:spcAft>
              <a:buNone/>
            </a:pPr>
            <a:r>
              <a:rPr b="1" lang="en" sz="2300">
                <a:solidFill>
                  <a:srgbClr val="FFFFFF"/>
                </a:solidFill>
              </a:rPr>
              <a:t>Trang Indigo Tran</a:t>
            </a:r>
            <a:endParaRPr b="1" sz="23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421925" y="86300"/>
            <a:ext cx="7454700" cy="117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Collection</a:t>
            </a:r>
            <a:endParaRPr/>
          </a:p>
          <a:p>
            <a:pPr indent="0" lvl="0" marL="0" rtl="0" algn="l">
              <a:spcBef>
                <a:spcPts val="0"/>
              </a:spcBef>
              <a:spcAft>
                <a:spcPts val="0"/>
              </a:spcAft>
              <a:buNone/>
            </a:pPr>
            <a:r>
              <a:rPr lang="en" sz="2200"/>
              <a:t>Species Reference Photos </a:t>
            </a:r>
            <a:endParaRPr sz="2200"/>
          </a:p>
        </p:txBody>
      </p:sp>
      <p:sp>
        <p:nvSpPr>
          <p:cNvPr id="135" name="Google Shape;135;p22"/>
          <p:cNvSpPr txBox="1"/>
          <p:nvPr>
            <p:ph idx="1" type="body"/>
          </p:nvPr>
        </p:nvSpPr>
        <p:spPr>
          <a:xfrm>
            <a:off x="2108425" y="2186000"/>
            <a:ext cx="3435000" cy="191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Images sourced from Wikimedia Commons</a:t>
            </a:r>
            <a:endParaRPr/>
          </a:p>
          <a:p>
            <a:pPr indent="-342900" lvl="0" marL="457200" rtl="0" algn="l">
              <a:spcBef>
                <a:spcPts val="1000"/>
              </a:spcBef>
              <a:spcAft>
                <a:spcPts val="0"/>
              </a:spcAft>
              <a:buSzPts val="1800"/>
              <a:buChar char="●"/>
            </a:pPr>
            <a:r>
              <a:rPr lang="en"/>
              <a:t>Species labelled with taxonomic abbreviation and binomial name</a:t>
            </a:r>
            <a:endParaRPr/>
          </a:p>
        </p:txBody>
      </p:sp>
      <p:pic>
        <p:nvPicPr>
          <p:cNvPr id="136" name="Google Shape;136;p22"/>
          <p:cNvPicPr preferRelativeResize="0"/>
          <p:nvPr/>
        </p:nvPicPr>
        <p:blipFill>
          <a:blip r:embed="rId3">
            <a:alphaModFix/>
          </a:blip>
          <a:stretch>
            <a:fillRect/>
          </a:stretch>
        </p:blipFill>
        <p:spPr>
          <a:xfrm>
            <a:off x="421913" y="1735950"/>
            <a:ext cx="1542725" cy="2073027"/>
          </a:xfrm>
          <a:prstGeom prst="rect">
            <a:avLst/>
          </a:prstGeom>
          <a:noFill/>
          <a:ln>
            <a:noFill/>
          </a:ln>
          <a:effectLst>
            <a:outerShdw blurRad="57150" rotWithShape="0" algn="bl" dir="5400000" dist="19050">
              <a:srgbClr val="000000">
                <a:alpha val="50000"/>
              </a:srgbClr>
            </a:outerShdw>
          </a:effectLst>
        </p:spPr>
      </p:pic>
      <p:pic>
        <p:nvPicPr>
          <p:cNvPr id="137" name="Google Shape;137;p22"/>
          <p:cNvPicPr preferRelativeResize="0"/>
          <p:nvPr/>
        </p:nvPicPr>
        <p:blipFill rotWithShape="1">
          <a:blip r:embed="rId4">
            <a:alphaModFix/>
          </a:blip>
          <a:srcRect b="4553" l="11041" r="59880" t="19435"/>
          <a:stretch/>
        </p:blipFill>
        <p:spPr>
          <a:xfrm>
            <a:off x="5369050" y="385850"/>
            <a:ext cx="3056477" cy="4494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Collection</a:t>
            </a:r>
            <a:endParaRPr/>
          </a:p>
          <a:p>
            <a:pPr indent="0" lvl="0" marL="0" rtl="0" algn="l">
              <a:spcBef>
                <a:spcPts val="0"/>
              </a:spcBef>
              <a:spcAft>
                <a:spcPts val="0"/>
              </a:spcAft>
              <a:buNone/>
            </a:pPr>
            <a:r>
              <a:rPr lang="en" sz="2200"/>
              <a:t>Screenshot of organisms from the movie</a:t>
            </a:r>
            <a:endParaRPr/>
          </a:p>
        </p:txBody>
      </p:sp>
      <p:sp>
        <p:nvSpPr>
          <p:cNvPr id="143" name="Google Shape;143;p23"/>
          <p:cNvSpPr txBox="1"/>
          <p:nvPr>
            <p:ph idx="1" type="body"/>
          </p:nvPr>
        </p:nvSpPr>
        <p:spPr>
          <a:xfrm>
            <a:off x="71250" y="1489825"/>
            <a:ext cx="2407800" cy="14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000"/>
              </a:spcBef>
              <a:spcAft>
                <a:spcPts val="0"/>
              </a:spcAft>
              <a:buSzPts val="1800"/>
              <a:buChar char="●"/>
            </a:pPr>
            <a:r>
              <a:rPr lang="en"/>
              <a:t>Not all species were recorded</a:t>
            </a:r>
            <a:endParaRPr/>
          </a:p>
          <a:p>
            <a:pPr indent="-342900" lvl="0" marL="457200" rtl="0" algn="l">
              <a:spcBef>
                <a:spcPts val="1000"/>
              </a:spcBef>
              <a:spcAft>
                <a:spcPts val="0"/>
              </a:spcAft>
              <a:buSzPts val="1800"/>
              <a:buChar char="●"/>
            </a:pPr>
            <a:r>
              <a:rPr lang="en"/>
              <a:t>Mainly species from the pre-established list</a:t>
            </a:r>
            <a:endParaRPr/>
          </a:p>
          <a:p>
            <a:pPr indent="0" lvl="0" marL="457200" rtl="0" algn="l">
              <a:spcBef>
                <a:spcPts val="1000"/>
              </a:spcBef>
              <a:spcAft>
                <a:spcPts val="1000"/>
              </a:spcAft>
              <a:buNone/>
            </a:pPr>
            <a:r>
              <a:t/>
            </a:r>
            <a:endParaRPr/>
          </a:p>
        </p:txBody>
      </p:sp>
      <p:pic>
        <p:nvPicPr>
          <p:cNvPr id="144" name="Google Shape;144;p23"/>
          <p:cNvPicPr preferRelativeResize="0"/>
          <p:nvPr/>
        </p:nvPicPr>
        <p:blipFill>
          <a:blip r:embed="rId3">
            <a:alphaModFix/>
          </a:blip>
          <a:stretch>
            <a:fillRect/>
          </a:stretch>
        </p:blipFill>
        <p:spPr>
          <a:xfrm>
            <a:off x="2588325" y="1489813"/>
            <a:ext cx="6167774" cy="3469376"/>
          </a:xfrm>
          <a:prstGeom prst="rect">
            <a:avLst/>
          </a:prstGeom>
          <a:noFill/>
          <a:ln>
            <a:noFill/>
          </a:ln>
        </p:spPr>
      </p:pic>
      <p:sp>
        <p:nvSpPr>
          <p:cNvPr id="145" name="Google Shape;145;p23"/>
          <p:cNvSpPr/>
          <p:nvPr/>
        </p:nvSpPr>
        <p:spPr>
          <a:xfrm>
            <a:off x="5300250" y="3034800"/>
            <a:ext cx="1040100" cy="6861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7490100" y="3034800"/>
            <a:ext cx="859200" cy="897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6103725" y="1837975"/>
            <a:ext cx="602100" cy="6861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5499700" y="1837975"/>
            <a:ext cx="602100" cy="6861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6340350" y="2775725"/>
            <a:ext cx="1040100" cy="897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Collection</a:t>
            </a:r>
            <a:endParaRPr/>
          </a:p>
          <a:p>
            <a:pPr indent="0" lvl="0" marL="0" rtl="0" algn="l">
              <a:spcBef>
                <a:spcPts val="0"/>
              </a:spcBef>
              <a:spcAft>
                <a:spcPts val="0"/>
              </a:spcAft>
              <a:buNone/>
            </a:pPr>
            <a:r>
              <a:rPr lang="en" sz="2200"/>
              <a:t>The limits of s</a:t>
            </a:r>
            <a:r>
              <a:rPr lang="en" sz="2200"/>
              <a:t>creenshots</a:t>
            </a:r>
            <a:endParaRPr/>
          </a:p>
        </p:txBody>
      </p:sp>
      <p:sp>
        <p:nvSpPr>
          <p:cNvPr id="155" name="Google Shape;155;p24"/>
          <p:cNvSpPr txBox="1"/>
          <p:nvPr>
            <p:ph idx="1" type="body"/>
          </p:nvPr>
        </p:nvSpPr>
        <p:spPr>
          <a:xfrm>
            <a:off x="316625" y="1596025"/>
            <a:ext cx="4770000" cy="142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Artistic depiction of some species</a:t>
            </a:r>
            <a:endParaRPr/>
          </a:p>
          <a:p>
            <a:pPr indent="-342900" lvl="0" marL="457200" rtl="0" algn="l">
              <a:spcBef>
                <a:spcPts val="1000"/>
              </a:spcBef>
              <a:spcAft>
                <a:spcPts val="0"/>
              </a:spcAft>
              <a:buSzPts val="1800"/>
              <a:buChar char="●"/>
            </a:pPr>
            <a:r>
              <a:rPr lang="en"/>
              <a:t>Generic “sponges” or “reef fish”</a:t>
            </a:r>
            <a:endParaRPr/>
          </a:p>
          <a:p>
            <a:pPr indent="-342900" lvl="0" marL="457200" rtl="0" algn="l">
              <a:spcBef>
                <a:spcPts val="1000"/>
              </a:spcBef>
              <a:spcAft>
                <a:spcPts val="1000"/>
              </a:spcAft>
              <a:buSzPts val="1800"/>
              <a:buChar char="●"/>
            </a:pPr>
            <a:r>
              <a:rPr lang="en"/>
              <a:t>Embracing the blurriness</a:t>
            </a:r>
            <a:endParaRPr/>
          </a:p>
        </p:txBody>
      </p:sp>
      <p:pic>
        <p:nvPicPr>
          <p:cNvPr id="156" name="Google Shape;156;p24"/>
          <p:cNvPicPr preferRelativeResize="0"/>
          <p:nvPr/>
        </p:nvPicPr>
        <p:blipFill>
          <a:blip r:embed="rId3">
            <a:alphaModFix/>
          </a:blip>
          <a:stretch>
            <a:fillRect/>
          </a:stretch>
        </p:blipFill>
        <p:spPr>
          <a:xfrm>
            <a:off x="4572000" y="2498250"/>
            <a:ext cx="4109701" cy="2390400"/>
          </a:xfrm>
          <a:prstGeom prst="rect">
            <a:avLst/>
          </a:prstGeom>
          <a:noFill/>
          <a:ln>
            <a:noFill/>
          </a:ln>
        </p:spPr>
      </p:pic>
      <p:pic>
        <p:nvPicPr>
          <p:cNvPr id="157" name="Google Shape;157;p24"/>
          <p:cNvPicPr preferRelativeResize="0"/>
          <p:nvPr/>
        </p:nvPicPr>
        <p:blipFill>
          <a:blip r:embed="rId4">
            <a:alphaModFix/>
          </a:blip>
          <a:stretch>
            <a:fillRect/>
          </a:stretch>
        </p:blipFill>
        <p:spPr>
          <a:xfrm>
            <a:off x="1431025" y="3250125"/>
            <a:ext cx="1503550" cy="1424800"/>
          </a:xfrm>
          <a:prstGeom prst="rect">
            <a:avLst/>
          </a:prstGeom>
          <a:noFill/>
          <a:ln>
            <a:noFill/>
          </a:ln>
        </p:spPr>
      </p:pic>
      <p:sp>
        <p:nvSpPr>
          <p:cNvPr id="158" name="Google Shape;158;p24"/>
          <p:cNvSpPr txBox="1"/>
          <p:nvPr/>
        </p:nvSpPr>
        <p:spPr>
          <a:xfrm>
            <a:off x="1883550" y="3691800"/>
            <a:ext cx="5985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FFFFF"/>
                </a:solidFill>
                <a:latin typeface="Roboto"/>
                <a:ea typeface="Roboto"/>
                <a:cs typeface="Roboto"/>
                <a:sym typeface="Roboto"/>
              </a:rPr>
              <a:t>?</a:t>
            </a:r>
            <a:endParaRPr sz="4200">
              <a:solidFill>
                <a:srgbClr val="FFFFFF"/>
              </a:solidFill>
              <a:latin typeface="Roboto"/>
              <a:ea typeface="Roboto"/>
              <a:cs typeface="Roboto"/>
              <a:sym typeface="Roboto"/>
            </a:endParaRPr>
          </a:p>
        </p:txBody>
      </p:sp>
      <p:pic>
        <p:nvPicPr>
          <p:cNvPr id="159" name="Google Shape;159;p24"/>
          <p:cNvPicPr preferRelativeResize="0"/>
          <p:nvPr/>
        </p:nvPicPr>
        <p:blipFill>
          <a:blip r:embed="rId5">
            <a:alphaModFix/>
          </a:blip>
          <a:stretch>
            <a:fillRect/>
          </a:stretch>
        </p:blipFill>
        <p:spPr>
          <a:xfrm>
            <a:off x="4909550" y="673112"/>
            <a:ext cx="1503550" cy="1509570"/>
          </a:xfrm>
          <a:prstGeom prst="rect">
            <a:avLst/>
          </a:prstGeom>
          <a:noFill/>
          <a:ln>
            <a:noFill/>
          </a:ln>
        </p:spPr>
      </p:pic>
      <p:sp>
        <p:nvSpPr>
          <p:cNvPr id="160" name="Google Shape;160;p24"/>
          <p:cNvSpPr txBox="1"/>
          <p:nvPr/>
        </p:nvSpPr>
        <p:spPr>
          <a:xfrm>
            <a:off x="6413100" y="999638"/>
            <a:ext cx="427500" cy="8565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 sz="1800">
                <a:solidFill>
                  <a:srgbClr val="FFFFFF"/>
                </a:solidFill>
                <a:latin typeface="Roboto"/>
                <a:ea typeface="Roboto"/>
                <a:cs typeface="Roboto"/>
                <a:sym typeface="Roboto"/>
              </a:rPr>
              <a:t>  ?</a:t>
            </a:r>
            <a:endParaRPr sz="1800">
              <a:solidFill>
                <a:srgbClr val="FFFFFF"/>
              </a:solidFill>
              <a:latin typeface="Roboto"/>
              <a:ea typeface="Roboto"/>
              <a:cs typeface="Roboto"/>
              <a:sym typeface="Roboto"/>
            </a:endParaRPr>
          </a:p>
          <a:p>
            <a:pPr indent="0" lvl="0" marL="0" rtl="0" algn="l">
              <a:lnSpc>
                <a:spcPct val="70000"/>
              </a:lnSpc>
              <a:spcBef>
                <a:spcPts val="0"/>
              </a:spcBef>
              <a:spcAft>
                <a:spcPts val="0"/>
              </a:spcAft>
              <a:buNone/>
            </a:pPr>
            <a:r>
              <a:rPr lang="en" sz="3100">
                <a:solidFill>
                  <a:srgbClr val="FFFFFF"/>
                </a:solidFill>
                <a:latin typeface="Roboto"/>
                <a:ea typeface="Roboto"/>
                <a:cs typeface="Roboto"/>
                <a:sym typeface="Roboto"/>
              </a:rPr>
              <a:t>→</a:t>
            </a:r>
            <a:endParaRPr sz="3100">
              <a:solidFill>
                <a:srgbClr val="FFFFFF"/>
              </a:solidFill>
              <a:latin typeface="Roboto"/>
              <a:ea typeface="Roboto"/>
              <a:cs typeface="Roboto"/>
              <a:sym typeface="Roboto"/>
            </a:endParaRPr>
          </a:p>
          <a:p>
            <a:pPr indent="0" lvl="0" marL="0" rtl="0" algn="l">
              <a:lnSpc>
                <a:spcPct val="70000"/>
              </a:lnSpc>
              <a:spcBef>
                <a:spcPts val="0"/>
              </a:spcBef>
              <a:spcAft>
                <a:spcPts val="0"/>
              </a:spcAft>
              <a:buNone/>
            </a:pPr>
            <a:r>
              <a:t/>
            </a:r>
            <a:endParaRPr sz="3100">
              <a:solidFill>
                <a:srgbClr val="FFFFFF"/>
              </a:solidFill>
              <a:latin typeface="Roboto"/>
              <a:ea typeface="Roboto"/>
              <a:cs typeface="Roboto"/>
              <a:sym typeface="Roboto"/>
            </a:endParaRPr>
          </a:p>
        </p:txBody>
      </p:sp>
      <p:sp>
        <p:nvSpPr>
          <p:cNvPr id="161" name="Google Shape;161;p24"/>
          <p:cNvSpPr txBox="1"/>
          <p:nvPr/>
        </p:nvSpPr>
        <p:spPr>
          <a:xfrm>
            <a:off x="1744525" y="3250125"/>
            <a:ext cx="9432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Roboto"/>
                <a:ea typeface="Roboto"/>
                <a:cs typeface="Roboto"/>
                <a:sym typeface="Roboto"/>
              </a:rPr>
              <a:t>ERROR</a:t>
            </a:r>
            <a:endParaRPr b="1" sz="1700">
              <a:latin typeface="Roboto"/>
              <a:ea typeface="Roboto"/>
              <a:cs typeface="Roboto"/>
              <a:sym typeface="Roboto"/>
            </a:endParaRPr>
          </a:p>
        </p:txBody>
      </p:sp>
      <p:sp>
        <p:nvSpPr>
          <p:cNvPr id="162" name="Google Shape;162;p24"/>
          <p:cNvSpPr txBox="1"/>
          <p:nvPr/>
        </p:nvSpPr>
        <p:spPr>
          <a:xfrm>
            <a:off x="1431025" y="4248325"/>
            <a:ext cx="15702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Fish not found</a:t>
            </a:r>
            <a:endParaRPr sz="1700">
              <a:latin typeface="Roboto"/>
              <a:ea typeface="Roboto"/>
              <a:cs typeface="Roboto"/>
              <a:sym typeface="Roboto"/>
            </a:endParaRPr>
          </a:p>
        </p:txBody>
      </p:sp>
      <p:pic>
        <p:nvPicPr>
          <p:cNvPr id="163" name="Google Shape;163;p24"/>
          <p:cNvPicPr preferRelativeResize="0"/>
          <p:nvPr/>
        </p:nvPicPr>
        <p:blipFill>
          <a:blip r:embed="rId6">
            <a:alphaModFix/>
          </a:blip>
          <a:stretch>
            <a:fillRect/>
          </a:stretch>
        </p:blipFill>
        <p:spPr>
          <a:xfrm>
            <a:off x="7038929" y="673113"/>
            <a:ext cx="1642770" cy="1509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Datasheet</a:t>
            </a:r>
            <a:endParaRPr/>
          </a:p>
        </p:txBody>
      </p:sp>
      <p:pic>
        <p:nvPicPr>
          <p:cNvPr id="169" name="Google Shape;169;p25"/>
          <p:cNvPicPr preferRelativeResize="0"/>
          <p:nvPr/>
        </p:nvPicPr>
        <p:blipFill>
          <a:blip r:embed="rId3">
            <a:alphaModFix/>
          </a:blip>
          <a:stretch>
            <a:fillRect/>
          </a:stretch>
        </p:blipFill>
        <p:spPr>
          <a:xfrm>
            <a:off x="6083874" y="319725"/>
            <a:ext cx="2410224" cy="1967075"/>
          </a:xfrm>
          <a:prstGeom prst="rect">
            <a:avLst/>
          </a:prstGeom>
          <a:noFill/>
          <a:ln>
            <a:noFill/>
          </a:ln>
        </p:spPr>
      </p:pic>
      <p:sp>
        <p:nvSpPr>
          <p:cNvPr id="170" name="Google Shape;170;p25"/>
          <p:cNvSpPr txBox="1"/>
          <p:nvPr/>
        </p:nvSpPr>
        <p:spPr>
          <a:xfrm>
            <a:off x="6704925" y="2269050"/>
            <a:ext cx="16872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The Reef</a:t>
            </a:r>
            <a:endParaRPr>
              <a:solidFill>
                <a:srgbClr val="FFFFFF"/>
              </a:solidFill>
              <a:latin typeface="Roboto"/>
              <a:ea typeface="Roboto"/>
              <a:cs typeface="Roboto"/>
              <a:sym typeface="Roboto"/>
            </a:endParaRPr>
          </a:p>
        </p:txBody>
      </p:sp>
      <p:sp>
        <p:nvSpPr>
          <p:cNvPr id="171" name="Google Shape;171;p25"/>
          <p:cNvSpPr txBox="1"/>
          <p:nvPr/>
        </p:nvSpPr>
        <p:spPr>
          <a:xfrm>
            <a:off x="6304100" y="4568725"/>
            <a:ext cx="21900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The Deep Trench</a:t>
            </a:r>
            <a:endParaRPr>
              <a:solidFill>
                <a:srgbClr val="FFFFFF"/>
              </a:solidFill>
              <a:latin typeface="Roboto"/>
              <a:ea typeface="Roboto"/>
              <a:cs typeface="Roboto"/>
              <a:sym typeface="Roboto"/>
            </a:endParaRPr>
          </a:p>
        </p:txBody>
      </p:sp>
      <p:pic>
        <p:nvPicPr>
          <p:cNvPr id="172" name="Google Shape;172;p25"/>
          <p:cNvPicPr preferRelativeResize="0"/>
          <p:nvPr/>
        </p:nvPicPr>
        <p:blipFill rotWithShape="1">
          <a:blip r:embed="rId4">
            <a:alphaModFix/>
          </a:blip>
          <a:srcRect b="0" l="12250" r="16852" t="0"/>
          <a:stretch/>
        </p:blipFill>
        <p:spPr>
          <a:xfrm>
            <a:off x="6083878" y="2759141"/>
            <a:ext cx="2410224" cy="1809584"/>
          </a:xfrm>
          <a:prstGeom prst="rect">
            <a:avLst/>
          </a:prstGeom>
          <a:noFill/>
          <a:ln>
            <a:noFill/>
          </a:ln>
        </p:spPr>
      </p:pic>
      <p:sp>
        <p:nvSpPr>
          <p:cNvPr id="173" name="Google Shape;173;p25"/>
          <p:cNvSpPr txBox="1"/>
          <p:nvPr>
            <p:ph idx="1" type="body"/>
          </p:nvPr>
        </p:nvSpPr>
        <p:spPr>
          <a:xfrm>
            <a:off x="302375" y="1449750"/>
            <a:ext cx="5596200" cy="60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Species presence/absence per movie location</a:t>
            </a:r>
            <a:endParaRPr/>
          </a:p>
          <a:p>
            <a:pPr indent="-342900" lvl="0" marL="457200" rtl="0" algn="l">
              <a:spcBef>
                <a:spcPts val="1600"/>
              </a:spcBef>
              <a:spcAft>
                <a:spcPts val="1600"/>
              </a:spcAft>
              <a:buSzPts val="1800"/>
              <a:buChar char="●"/>
            </a:pPr>
            <a:r>
              <a:rPr lang="en"/>
              <a:t>Pinpointing where these places were on a map</a:t>
            </a:r>
            <a:endParaRPr/>
          </a:p>
        </p:txBody>
      </p:sp>
      <p:pic>
        <p:nvPicPr>
          <p:cNvPr id="174" name="Google Shape;174;p25"/>
          <p:cNvPicPr preferRelativeResize="0"/>
          <p:nvPr/>
        </p:nvPicPr>
        <p:blipFill>
          <a:blip r:embed="rId5">
            <a:alphaModFix/>
          </a:blip>
          <a:stretch>
            <a:fillRect/>
          </a:stretch>
        </p:blipFill>
        <p:spPr>
          <a:xfrm>
            <a:off x="1082324" y="2571750"/>
            <a:ext cx="3863248" cy="2087301"/>
          </a:xfrm>
          <a:prstGeom prst="rect">
            <a:avLst/>
          </a:prstGeom>
          <a:noFill/>
          <a:ln>
            <a:noFill/>
          </a:ln>
        </p:spPr>
      </p:pic>
      <p:sp>
        <p:nvSpPr>
          <p:cNvPr id="175" name="Google Shape;175;p25"/>
          <p:cNvSpPr txBox="1"/>
          <p:nvPr/>
        </p:nvSpPr>
        <p:spPr>
          <a:xfrm>
            <a:off x="2325625" y="4631725"/>
            <a:ext cx="29745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Sydney Harbour</a:t>
            </a:r>
            <a:endParaRPr>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Collection: focal species</a:t>
            </a:r>
            <a:endParaRPr/>
          </a:p>
        </p:txBody>
      </p:sp>
      <p:sp>
        <p:nvSpPr>
          <p:cNvPr id="181" name="Google Shape;181;p26"/>
          <p:cNvSpPr txBox="1"/>
          <p:nvPr>
            <p:ph idx="1" type="body"/>
          </p:nvPr>
        </p:nvSpPr>
        <p:spPr>
          <a:xfrm>
            <a:off x="235500" y="1489824"/>
            <a:ext cx="8368200" cy="46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Six focal species chosen from Nemo’s class</a:t>
            </a:r>
            <a:endParaRPr/>
          </a:p>
        </p:txBody>
      </p:sp>
      <p:pic>
        <p:nvPicPr>
          <p:cNvPr id="182" name="Google Shape;182;p26"/>
          <p:cNvPicPr preferRelativeResize="0"/>
          <p:nvPr/>
        </p:nvPicPr>
        <p:blipFill>
          <a:blip r:embed="rId3">
            <a:alphaModFix/>
          </a:blip>
          <a:stretch>
            <a:fillRect/>
          </a:stretch>
        </p:blipFill>
        <p:spPr>
          <a:xfrm>
            <a:off x="6404400" y="100475"/>
            <a:ext cx="2277629" cy="1636776"/>
          </a:xfrm>
          <a:prstGeom prst="rect">
            <a:avLst/>
          </a:prstGeom>
          <a:noFill/>
          <a:ln>
            <a:noFill/>
          </a:ln>
        </p:spPr>
      </p:pic>
      <p:pic>
        <p:nvPicPr>
          <p:cNvPr id="183" name="Google Shape;183;p26"/>
          <p:cNvPicPr preferRelativeResize="0"/>
          <p:nvPr/>
        </p:nvPicPr>
        <p:blipFill>
          <a:blip r:embed="rId4">
            <a:alphaModFix/>
          </a:blip>
          <a:stretch>
            <a:fillRect/>
          </a:stretch>
        </p:blipFill>
        <p:spPr>
          <a:xfrm>
            <a:off x="166107" y="3420501"/>
            <a:ext cx="1453896" cy="972132"/>
          </a:xfrm>
          <a:prstGeom prst="rect">
            <a:avLst/>
          </a:prstGeom>
          <a:noFill/>
          <a:ln>
            <a:noFill/>
          </a:ln>
        </p:spPr>
      </p:pic>
      <p:pic>
        <p:nvPicPr>
          <p:cNvPr id="184" name="Google Shape;184;p26"/>
          <p:cNvPicPr preferRelativeResize="0"/>
          <p:nvPr/>
        </p:nvPicPr>
        <p:blipFill>
          <a:blip r:embed="rId5">
            <a:alphaModFix/>
          </a:blip>
          <a:stretch>
            <a:fillRect/>
          </a:stretch>
        </p:blipFill>
        <p:spPr>
          <a:xfrm>
            <a:off x="187352" y="2461366"/>
            <a:ext cx="1453896" cy="1015147"/>
          </a:xfrm>
          <a:prstGeom prst="rect">
            <a:avLst/>
          </a:prstGeom>
          <a:noFill/>
          <a:ln>
            <a:noFill/>
          </a:ln>
        </p:spPr>
      </p:pic>
      <p:pic>
        <p:nvPicPr>
          <p:cNvPr id="185" name="Google Shape;185;p26"/>
          <p:cNvPicPr preferRelativeResize="0"/>
          <p:nvPr/>
        </p:nvPicPr>
        <p:blipFill rotWithShape="1">
          <a:blip r:embed="rId6">
            <a:alphaModFix/>
          </a:blip>
          <a:srcRect b="8" l="0" r="0" t="11714"/>
          <a:stretch/>
        </p:blipFill>
        <p:spPr>
          <a:xfrm>
            <a:off x="1619988" y="3400301"/>
            <a:ext cx="1453877" cy="972125"/>
          </a:xfrm>
          <a:prstGeom prst="rect">
            <a:avLst/>
          </a:prstGeom>
          <a:noFill/>
          <a:ln>
            <a:noFill/>
          </a:ln>
        </p:spPr>
      </p:pic>
      <p:pic>
        <p:nvPicPr>
          <p:cNvPr id="186" name="Google Shape;186;p26"/>
          <p:cNvPicPr preferRelativeResize="0"/>
          <p:nvPr/>
        </p:nvPicPr>
        <p:blipFill rotWithShape="1">
          <a:blip r:embed="rId7">
            <a:alphaModFix/>
          </a:blip>
          <a:srcRect b="24287" l="4531" r="4649" t="15297"/>
          <a:stretch/>
        </p:blipFill>
        <p:spPr>
          <a:xfrm>
            <a:off x="1619975" y="2461374"/>
            <a:ext cx="1453900" cy="972126"/>
          </a:xfrm>
          <a:prstGeom prst="rect">
            <a:avLst/>
          </a:prstGeom>
          <a:noFill/>
          <a:ln>
            <a:noFill/>
          </a:ln>
        </p:spPr>
      </p:pic>
      <p:pic>
        <p:nvPicPr>
          <p:cNvPr id="187" name="Google Shape;187;p26"/>
          <p:cNvPicPr preferRelativeResize="0"/>
          <p:nvPr/>
        </p:nvPicPr>
        <p:blipFill rotWithShape="1">
          <a:blip r:embed="rId8">
            <a:alphaModFix/>
          </a:blip>
          <a:srcRect b="14112" l="0" r="0" t="10055"/>
          <a:stretch/>
        </p:blipFill>
        <p:spPr>
          <a:xfrm>
            <a:off x="3073875" y="3400300"/>
            <a:ext cx="1453900" cy="972125"/>
          </a:xfrm>
          <a:prstGeom prst="rect">
            <a:avLst/>
          </a:prstGeom>
          <a:noFill/>
          <a:ln>
            <a:noFill/>
          </a:ln>
        </p:spPr>
      </p:pic>
      <p:pic>
        <p:nvPicPr>
          <p:cNvPr id="188" name="Google Shape;188;p26"/>
          <p:cNvPicPr preferRelativeResize="0"/>
          <p:nvPr/>
        </p:nvPicPr>
        <p:blipFill rotWithShape="1">
          <a:blip r:embed="rId9">
            <a:alphaModFix/>
          </a:blip>
          <a:srcRect b="0" l="0" r="0" t="7817"/>
          <a:stretch/>
        </p:blipFill>
        <p:spPr>
          <a:xfrm>
            <a:off x="3073875" y="2452799"/>
            <a:ext cx="1453900" cy="1015125"/>
          </a:xfrm>
          <a:prstGeom prst="rect">
            <a:avLst/>
          </a:prstGeom>
          <a:noFill/>
          <a:ln>
            <a:noFill/>
          </a:ln>
        </p:spPr>
      </p:pic>
      <p:pic>
        <p:nvPicPr>
          <p:cNvPr id="189" name="Google Shape;189;p26"/>
          <p:cNvPicPr preferRelativeResize="0"/>
          <p:nvPr/>
        </p:nvPicPr>
        <p:blipFill rotWithShape="1">
          <a:blip r:embed="rId10">
            <a:alphaModFix/>
          </a:blip>
          <a:srcRect b="25378" l="0" r="0" t="12265"/>
          <a:stretch/>
        </p:blipFill>
        <p:spPr>
          <a:xfrm>
            <a:off x="4527775" y="3467925"/>
            <a:ext cx="1453900" cy="911925"/>
          </a:xfrm>
          <a:prstGeom prst="rect">
            <a:avLst/>
          </a:prstGeom>
          <a:noFill/>
          <a:ln>
            <a:noFill/>
          </a:ln>
        </p:spPr>
      </p:pic>
      <p:pic>
        <p:nvPicPr>
          <p:cNvPr id="190" name="Google Shape;190;p26"/>
          <p:cNvPicPr preferRelativeResize="0"/>
          <p:nvPr/>
        </p:nvPicPr>
        <p:blipFill rotWithShape="1">
          <a:blip r:embed="rId11">
            <a:alphaModFix/>
          </a:blip>
          <a:srcRect b="0" l="0" r="0" t="17191"/>
          <a:stretch/>
        </p:blipFill>
        <p:spPr>
          <a:xfrm>
            <a:off x="5960400" y="3452201"/>
            <a:ext cx="1453901" cy="911900"/>
          </a:xfrm>
          <a:prstGeom prst="rect">
            <a:avLst/>
          </a:prstGeom>
          <a:noFill/>
          <a:ln>
            <a:noFill/>
          </a:ln>
        </p:spPr>
      </p:pic>
      <p:pic>
        <p:nvPicPr>
          <p:cNvPr id="191" name="Google Shape;191;p26"/>
          <p:cNvPicPr preferRelativeResize="0"/>
          <p:nvPr/>
        </p:nvPicPr>
        <p:blipFill rotWithShape="1">
          <a:blip r:embed="rId12">
            <a:alphaModFix/>
          </a:blip>
          <a:srcRect b="0" l="0" r="0" t="7817"/>
          <a:stretch/>
        </p:blipFill>
        <p:spPr>
          <a:xfrm>
            <a:off x="5950925" y="2482900"/>
            <a:ext cx="1453901" cy="1015125"/>
          </a:xfrm>
          <a:prstGeom prst="rect">
            <a:avLst/>
          </a:prstGeom>
          <a:noFill/>
          <a:ln>
            <a:noFill/>
          </a:ln>
        </p:spPr>
      </p:pic>
      <p:pic>
        <p:nvPicPr>
          <p:cNvPr id="192" name="Google Shape;192;p26"/>
          <p:cNvPicPr preferRelativeResize="0"/>
          <p:nvPr/>
        </p:nvPicPr>
        <p:blipFill>
          <a:blip r:embed="rId13">
            <a:alphaModFix/>
          </a:blip>
          <a:stretch>
            <a:fillRect/>
          </a:stretch>
        </p:blipFill>
        <p:spPr>
          <a:xfrm>
            <a:off x="7404828" y="3522631"/>
            <a:ext cx="1453896" cy="911911"/>
          </a:xfrm>
          <a:prstGeom prst="rect">
            <a:avLst/>
          </a:prstGeom>
          <a:noFill/>
          <a:ln>
            <a:noFill/>
          </a:ln>
        </p:spPr>
      </p:pic>
      <p:pic>
        <p:nvPicPr>
          <p:cNvPr id="193" name="Google Shape;193;p26"/>
          <p:cNvPicPr preferRelativeResize="0"/>
          <p:nvPr/>
        </p:nvPicPr>
        <p:blipFill>
          <a:blip r:embed="rId14">
            <a:alphaModFix/>
          </a:blip>
          <a:stretch>
            <a:fillRect/>
          </a:stretch>
        </p:blipFill>
        <p:spPr>
          <a:xfrm>
            <a:off x="7404825" y="2461375"/>
            <a:ext cx="1453899" cy="1061250"/>
          </a:xfrm>
          <a:prstGeom prst="rect">
            <a:avLst/>
          </a:prstGeom>
          <a:noFill/>
          <a:ln>
            <a:noFill/>
          </a:ln>
        </p:spPr>
      </p:pic>
      <p:pic>
        <p:nvPicPr>
          <p:cNvPr id="194" name="Google Shape;194;p26"/>
          <p:cNvPicPr preferRelativeResize="0"/>
          <p:nvPr/>
        </p:nvPicPr>
        <p:blipFill rotWithShape="1">
          <a:blip r:embed="rId15">
            <a:alphaModFix/>
          </a:blip>
          <a:srcRect b="0" l="27933" r="0" t="12724"/>
          <a:stretch/>
        </p:blipFill>
        <p:spPr>
          <a:xfrm>
            <a:off x="4527775" y="2461374"/>
            <a:ext cx="1453900" cy="1015124"/>
          </a:xfrm>
          <a:prstGeom prst="rect">
            <a:avLst/>
          </a:prstGeom>
          <a:noFill/>
          <a:ln>
            <a:noFill/>
          </a:ln>
        </p:spPr>
      </p:pic>
      <p:sp>
        <p:nvSpPr>
          <p:cNvPr id="195" name="Google Shape;195;p26"/>
          <p:cNvSpPr txBox="1"/>
          <p:nvPr/>
        </p:nvSpPr>
        <p:spPr>
          <a:xfrm>
            <a:off x="549025" y="2119700"/>
            <a:ext cx="83097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a:ea typeface="Roboto"/>
                <a:cs typeface="Roboto"/>
                <a:sym typeface="Roboto"/>
              </a:rPr>
              <a:t>Nemo</a:t>
            </a:r>
            <a:r>
              <a:rPr lang="en">
                <a:solidFill>
                  <a:srgbClr val="FFFFFF"/>
                </a:solidFill>
                <a:latin typeface="Roboto"/>
                <a:ea typeface="Roboto"/>
                <a:cs typeface="Roboto"/>
                <a:sym typeface="Roboto"/>
              </a:rPr>
              <a:t>	</a:t>
            </a:r>
            <a:r>
              <a:rPr lang="en">
                <a:solidFill>
                  <a:srgbClr val="00FFFF"/>
                </a:solidFill>
                <a:latin typeface="Roboto"/>
                <a:ea typeface="Roboto"/>
                <a:cs typeface="Roboto"/>
                <a:sym typeface="Roboto"/>
              </a:rPr>
              <a:t>	Mr. Ray     </a:t>
            </a:r>
            <a:r>
              <a:rPr lang="en">
                <a:solidFill>
                  <a:srgbClr val="FFFFFF"/>
                </a:solidFill>
                <a:latin typeface="Roboto"/>
                <a:ea typeface="Roboto"/>
                <a:cs typeface="Roboto"/>
                <a:sym typeface="Roboto"/>
              </a:rPr>
              <a:t>            </a:t>
            </a:r>
            <a:r>
              <a:rPr lang="en">
                <a:solidFill>
                  <a:srgbClr val="FF00FF"/>
                </a:solidFill>
                <a:latin typeface="Roboto"/>
                <a:ea typeface="Roboto"/>
                <a:cs typeface="Roboto"/>
                <a:sym typeface="Roboto"/>
              </a:rPr>
              <a:t>    Pearl</a:t>
            </a:r>
            <a:r>
              <a:rPr lang="en">
                <a:solidFill>
                  <a:srgbClr val="FFFFFF"/>
                </a:solidFill>
                <a:latin typeface="Roboto"/>
                <a:ea typeface="Roboto"/>
                <a:cs typeface="Roboto"/>
                <a:sym typeface="Roboto"/>
              </a:rPr>
              <a:t>                       </a:t>
            </a:r>
            <a:r>
              <a:rPr lang="en">
                <a:solidFill>
                  <a:srgbClr val="FFFF00"/>
                </a:solidFill>
                <a:latin typeface="Roboto"/>
                <a:ea typeface="Roboto"/>
                <a:cs typeface="Roboto"/>
                <a:sym typeface="Roboto"/>
              </a:rPr>
              <a:t>  Tad </a:t>
            </a:r>
            <a:r>
              <a:rPr lang="en">
                <a:solidFill>
                  <a:srgbClr val="FFFFFF"/>
                </a:solidFill>
                <a:latin typeface="Roboto"/>
                <a:ea typeface="Roboto"/>
                <a:cs typeface="Roboto"/>
                <a:sym typeface="Roboto"/>
              </a:rPr>
              <a:t>                  </a:t>
            </a:r>
            <a:r>
              <a:rPr lang="en">
                <a:solidFill>
                  <a:srgbClr val="F1C232"/>
                </a:solidFill>
                <a:latin typeface="Roboto"/>
                <a:ea typeface="Roboto"/>
                <a:cs typeface="Roboto"/>
                <a:sym typeface="Roboto"/>
              </a:rPr>
              <a:t>    Sheldon  </a:t>
            </a:r>
            <a:r>
              <a:rPr lang="en">
                <a:solidFill>
                  <a:srgbClr val="FFFFFF"/>
                </a:solidFill>
                <a:latin typeface="Roboto"/>
                <a:ea typeface="Roboto"/>
                <a:cs typeface="Roboto"/>
                <a:sym typeface="Roboto"/>
              </a:rPr>
              <a:t>              </a:t>
            </a:r>
            <a:r>
              <a:rPr lang="en">
                <a:solidFill>
                  <a:srgbClr val="0000FF"/>
                </a:solidFill>
                <a:latin typeface="Roboto"/>
                <a:ea typeface="Roboto"/>
                <a:cs typeface="Roboto"/>
                <a:sym typeface="Roboto"/>
              </a:rPr>
              <a:t>   Dory </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196" name="Google Shape;196;p26"/>
          <p:cNvSpPr txBox="1"/>
          <p:nvPr/>
        </p:nvSpPr>
        <p:spPr>
          <a:xfrm>
            <a:off x="187350" y="4342325"/>
            <a:ext cx="124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9900"/>
                </a:solidFill>
                <a:latin typeface="Roboto"/>
                <a:ea typeface="Roboto"/>
                <a:cs typeface="Roboto"/>
                <a:sym typeface="Roboto"/>
              </a:rPr>
              <a:t>Amphiprion ocellaris</a:t>
            </a:r>
            <a:endParaRPr i="1">
              <a:solidFill>
                <a:srgbClr val="FF9900"/>
              </a:solidFill>
              <a:latin typeface="Roboto"/>
              <a:ea typeface="Roboto"/>
              <a:cs typeface="Roboto"/>
              <a:sym typeface="Roboto"/>
            </a:endParaRPr>
          </a:p>
        </p:txBody>
      </p:sp>
      <p:sp>
        <p:nvSpPr>
          <p:cNvPr id="197" name="Google Shape;197;p26"/>
          <p:cNvSpPr txBox="1"/>
          <p:nvPr/>
        </p:nvSpPr>
        <p:spPr>
          <a:xfrm>
            <a:off x="1724138" y="4342325"/>
            <a:ext cx="12456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00FFFF"/>
                </a:solidFill>
                <a:latin typeface="Roboto"/>
                <a:ea typeface="Roboto"/>
                <a:cs typeface="Roboto"/>
                <a:sym typeface="Roboto"/>
              </a:rPr>
              <a:t>Aetobatus narinari</a:t>
            </a:r>
            <a:endParaRPr i="1">
              <a:solidFill>
                <a:srgbClr val="00FFFF"/>
              </a:solidFill>
              <a:latin typeface="Roboto"/>
              <a:ea typeface="Roboto"/>
              <a:cs typeface="Roboto"/>
              <a:sym typeface="Roboto"/>
            </a:endParaRPr>
          </a:p>
        </p:txBody>
      </p:sp>
      <p:sp>
        <p:nvSpPr>
          <p:cNvPr id="198" name="Google Shape;198;p26"/>
          <p:cNvSpPr txBox="1"/>
          <p:nvPr/>
        </p:nvSpPr>
        <p:spPr>
          <a:xfrm>
            <a:off x="3178025" y="4342325"/>
            <a:ext cx="13497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00FF"/>
                </a:solidFill>
                <a:latin typeface="Roboto"/>
                <a:ea typeface="Roboto"/>
                <a:cs typeface="Roboto"/>
                <a:sym typeface="Roboto"/>
              </a:rPr>
              <a:t>Opisthoteuthis californiana</a:t>
            </a:r>
            <a:endParaRPr i="1">
              <a:solidFill>
                <a:srgbClr val="FF00FF"/>
              </a:solidFill>
              <a:latin typeface="Roboto"/>
              <a:ea typeface="Roboto"/>
              <a:cs typeface="Roboto"/>
              <a:sym typeface="Roboto"/>
            </a:endParaRPr>
          </a:p>
        </p:txBody>
      </p:sp>
      <p:sp>
        <p:nvSpPr>
          <p:cNvPr id="199" name="Google Shape;199;p26"/>
          <p:cNvSpPr txBox="1"/>
          <p:nvPr/>
        </p:nvSpPr>
        <p:spPr>
          <a:xfrm>
            <a:off x="4527775" y="4342325"/>
            <a:ext cx="13497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FF00"/>
                </a:solidFill>
                <a:latin typeface="Roboto"/>
                <a:ea typeface="Roboto"/>
                <a:cs typeface="Roboto"/>
                <a:sym typeface="Roboto"/>
              </a:rPr>
              <a:t>Forcipiger flavissimus</a:t>
            </a:r>
            <a:endParaRPr i="1">
              <a:solidFill>
                <a:srgbClr val="FFFF00"/>
              </a:solidFill>
              <a:latin typeface="Roboto"/>
              <a:ea typeface="Roboto"/>
              <a:cs typeface="Roboto"/>
              <a:sym typeface="Roboto"/>
            </a:endParaRPr>
          </a:p>
        </p:txBody>
      </p:sp>
      <p:sp>
        <p:nvSpPr>
          <p:cNvPr id="200" name="Google Shape;200;p26"/>
          <p:cNvSpPr txBox="1"/>
          <p:nvPr/>
        </p:nvSpPr>
        <p:spPr>
          <a:xfrm>
            <a:off x="6033775" y="4287900"/>
            <a:ext cx="13497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1C232"/>
                </a:solidFill>
                <a:latin typeface="Roboto"/>
                <a:ea typeface="Roboto"/>
                <a:cs typeface="Roboto"/>
                <a:sym typeface="Roboto"/>
              </a:rPr>
              <a:t>Hippocampus kuda</a:t>
            </a:r>
            <a:endParaRPr i="1">
              <a:solidFill>
                <a:srgbClr val="F1C232"/>
              </a:solidFill>
              <a:latin typeface="Roboto"/>
              <a:ea typeface="Roboto"/>
              <a:cs typeface="Roboto"/>
              <a:sym typeface="Roboto"/>
            </a:endParaRPr>
          </a:p>
        </p:txBody>
      </p:sp>
      <p:sp>
        <p:nvSpPr>
          <p:cNvPr id="201" name="Google Shape;201;p26"/>
          <p:cNvSpPr txBox="1"/>
          <p:nvPr/>
        </p:nvSpPr>
        <p:spPr>
          <a:xfrm>
            <a:off x="7456925" y="4418525"/>
            <a:ext cx="13497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a:ea typeface="Roboto"/>
                <a:cs typeface="Roboto"/>
                <a:sym typeface="Roboto"/>
              </a:rPr>
              <a:t>Paracanthurus hepatus</a:t>
            </a:r>
            <a:endParaRPr i="1">
              <a:solidFill>
                <a:srgbClr val="0000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collection: GBIF occurrence records</a:t>
            </a:r>
            <a:endParaRPr/>
          </a:p>
        </p:txBody>
      </p:sp>
      <p:pic>
        <p:nvPicPr>
          <p:cNvPr id="207" name="Google Shape;207;p27"/>
          <p:cNvPicPr preferRelativeResize="0"/>
          <p:nvPr/>
        </p:nvPicPr>
        <p:blipFill>
          <a:blip r:embed="rId3">
            <a:alphaModFix/>
          </a:blip>
          <a:stretch>
            <a:fillRect/>
          </a:stretch>
        </p:blipFill>
        <p:spPr>
          <a:xfrm>
            <a:off x="612797" y="190375"/>
            <a:ext cx="7663624" cy="5071949"/>
          </a:xfrm>
          <a:prstGeom prst="rect">
            <a:avLst/>
          </a:prstGeom>
          <a:noFill/>
          <a:ln>
            <a:noFill/>
          </a:ln>
        </p:spPr>
      </p:pic>
      <p:sp>
        <p:nvSpPr>
          <p:cNvPr id="208" name="Google Shape;208;p27"/>
          <p:cNvSpPr txBox="1"/>
          <p:nvPr/>
        </p:nvSpPr>
        <p:spPr>
          <a:xfrm>
            <a:off x="1833950" y="1234550"/>
            <a:ext cx="1095000" cy="7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In GBIF</a:t>
            </a:r>
            <a:endParaRPr>
              <a:solidFill>
                <a:srgbClr val="FFFFFF"/>
              </a:solidFill>
              <a:latin typeface="Roboto"/>
              <a:ea typeface="Roboto"/>
              <a:cs typeface="Roboto"/>
              <a:sym typeface="Roboto"/>
            </a:endParaRPr>
          </a:p>
        </p:txBody>
      </p:sp>
      <p:sp>
        <p:nvSpPr>
          <p:cNvPr id="209" name="Google Shape;209;p27"/>
          <p:cNvSpPr/>
          <p:nvPr/>
        </p:nvSpPr>
        <p:spPr>
          <a:xfrm rot="5400000">
            <a:off x="2100200" y="763425"/>
            <a:ext cx="562500" cy="2349600"/>
          </a:xfrm>
          <a:prstGeom prst="leftBrace">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0" name="Google Shape;210;p27"/>
          <p:cNvSpPr/>
          <p:nvPr/>
        </p:nvSpPr>
        <p:spPr>
          <a:xfrm rot="5400000">
            <a:off x="6260925" y="684800"/>
            <a:ext cx="562500" cy="2349600"/>
          </a:xfrm>
          <a:prstGeom prst="leftBrace">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1" name="Google Shape;211;p27"/>
          <p:cNvSpPr txBox="1"/>
          <p:nvPr/>
        </p:nvSpPr>
        <p:spPr>
          <a:xfrm>
            <a:off x="5792425" y="1234550"/>
            <a:ext cx="1599900" cy="7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In OpenRefine</a:t>
            </a:r>
            <a:endParaRPr>
              <a:solidFill>
                <a:srgbClr val="FFFFFF"/>
              </a:solidFill>
              <a:latin typeface="Roboto"/>
              <a:ea typeface="Roboto"/>
              <a:cs typeface="Roboto"/>
              <a:sym typeface="Roboto"/>
            </a:endParaRPr>
          </a:p>
        </p:txBody>
      </p:sp>
      <p:pic>
        <p:nvPicPr>
          <p:cNvPr id="212" name="Google Shape;212;p27"/>
          <p:cNvPicPr preferRelativeResize="0"/>
          <p:nvPr/>
        </p:nvPicPr>
        <p:blipFill>
          <a:blip r:embed="rId4">
            <a:alphaModFix/>
          </a:blip>
          <a:stretch>
            <a:fillRect/>
          </a:stretch>
        </p:blipFill>
        <p:spPr>
          <a:xfrm>
            <a:off x="879575" y="3500450"/>
            <a:ext cx="850392" cy="850392"/>
          </a:xfrm>
          <a:prstGeom prst="rect">
            <a:avLst/>
          </a:prstGeom>
          <a:noFill/>
          <a:ln>
            <a:noFill/>
          </a:ln>
        </p:spPr>
      </p:pic>
      <p:pic>
        <p:nvPicPr>
          <p:cNvPr id="213" name="Google Shape;213;p27"/>
          <p:cNvPicPr preferRelativeResize="0"/>
          <p:nvPr/>
        </p:nvPicPr>
        <p:blipFill>
          <a:blip r:embed="rId5">
            <a:alphaModFix/>
          </a:blip>
          <a:stretch>
            <a:fillRect/>
          </a:stretch>
        </p:blipFill>
        <p:spPr>
          <a:xfrm>
            <a:off x="2987050" y="3387775"/>
            <a:ext cx="877824" cy="877824"/>
          </a:xfrm>
          <a:prstGeom prst="rect">
            <a:avLst/>
          </a:prstGeom>
          <a:noFill/>
          <a:ln>
            <a:noFill/>
          </a:ln>
        </p:spPr>
      </p:pic>
      <p:pic>
        <p:nvPicPr>
          <p:cNvPr id="214" name="Google Shape;214;p27"/>
          <p:cNvPicPr preferRelativeResize="0"/>
          <p:nvPr/>
        </p:nvPicPr>
        <p:blipFill>
          <a:blip r:embed="rId6">
            <a:alphaModFix/>
          </a:blip>
          <a:stretch>
            <a:fillRect/>
          </a:stretch>
        </p:blipFill>
        <p:spPr>
          <a:xfrm>
            <a:off x="4951600" y="3454738"/>
            <a:ext cx="941832" cy="941832"/>
          </a:xfrm>
          <a:prstGeom prst="rect">
            <a:avLst/>
          </a:prstGeom>
          <a:noFill/>
          <a:ln>
            <a:noFill/>
          </a:ln>
        </p:spPr>
      </p:pic>
      <p:pic>
        <p:nvPicPr>
          <p:cNvPr id="215" name="Google Shape;215;p27"/>
          <p:cNvPicPr preferRelativeResize="0"/>
          <p:nvPr/>
        </p:nvPicPr>
        <p:blipFill>
          <a:blip r:embed="rId7">
            <a:alphaModFix/>
          </a:blip>
          <a:stretch>
            <a:fillRect/>
          </a:stretch>
        </p:blipFill>
        <p:spPr>
          <a:xfrm>
            <a:off x="7184525" y="3588188"/>
            <a:ext cx="850392" cy="8503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0" l="0" r="14045" t="0"/>
          <a:stretch/>
        </p:blipFill>
        <p:spPr>
          <a:xfrm>
            <a:off x="31550" y="1596050"/>
            <a:ext cx="3319272" cy="2411589"/>
          </a:xfrm>
          <a:prstGeom prst="rect">
            <a:avLst/>
          </a:prstGeom>
          <a:noFill/>
          <a:ln>
            <a:noFill/>
          </a:ln>
        </p:spPr>
      </p:pic>
      <p:sp>
        <p:nvSpPr>
          <p:cNvPr id="221" name="Google Shape;221;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Occurrence</a:t>
            </a:r>
            <a:r>
              <a:rPr lang="en"/>
              <a:t> data visualized</a:t>
            </a:r>
            <a:endParaRPr/>
          </a:p>
        </p:txBody>
      </p:sp>
      <p:sp>
        <p:nvSpPr>
          <p:cNvPr id="222" name="Google Shape;222;p28"/>
          <p:cNvSpPr txBox="1"/>
          <p:nvPr/>
        </p:nvSpPr>
        <p:spPr>
          <a:xfrm>
            <a:off x="31550" y="4078575"/>
            <a:ext cx="3486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Occurrences removed during data cleaning</a:t>
            </a:r>
            <a:endParaRPr>
              <a:solidFill>
                <a:srgbClr val="FFFFFF"/>
              </a:solidFill>
              <a:latin typeface="Roboto"/>
              <a:ea typeface="Roboto"/>
              <a:cs typeface="Roboto"/>
              <a:sym typeface="Roboto"/>
            </a:endParaRPr>
          </a:p>
        </p:txBody>
      </p:sp>
      <p:sp>
        <p:nvSpPr>
          <p:cNvPr id="223" name="Google Shape;223;p28"/>
          <p:cNvSpPr txBox="1"/>
          <p:nvPr/>
        </p:nvSpPr>
        <p:spPr>
          <a:xfrm>
            <a:off x="764950" y="2610900"/>
            <a:ext cx="11352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B5394"/>
                </a:solidFill>
                <a:latin typeface="Roboto"/>
                <a:ea typeface="Roboto"/>
                <a:cs typeface="Roboto"/>
                <a:sym typeface="Roboto"/>
              </a:rPr>
              <a:t>22 species</a:t>
            </a:r>
            <a:endParaRPr sz="1200">
              <a:solidFill>
                <a:srgbClr val="0B5394"/>
              </a:solidFill>
              <a:latin typeface="Roboto"/>
              <a:ea typeface="Roboto"/>
              <a:cs typeface="Roboto"/>
              <a:sym typeface="Roboto"/>
            </a:endParaRPr>
          </a:p>
        </p:txBody>
      </p:sp>
      <p:sp>
        <p:nvSpPr>
          <p:cNvPr id="224" name="Google Shape;224;p28"/>
          <p:cNvSpPr txBox="1"/>
          <p:nvPr/>
        </p:nvSpPr>
        <p:spPr>
          <a:xfrm>
            <a:off x="2334150" y="3163425"/>
            <a:ext cx="11352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73763"/>
                </a:solidFill>
                <a:latin typeface="Roboto"/>
                <a:ea typeface="Roboto"/>
                <a:cs typeface="Roboto"/>
                <a:sym typeface="Roboto"/>
              </a:rPr>
              <a:t>6 </a:t>
            </a:r>
            <a:r>
              <a:rPr lang="en" sz="1200">
                <a:solidFill>
                  <a:srgbClr val="073763"/>
                </a:solidFill>
                <a:latin typeface="Roboto"/>
                <a:ea typeface="Roboto"/>
                <a:cs typeface="Roboto"/>
                <a:sym typeface="Roboto"/>
              </a:rPr>
              <a:t>species</a:t>
            </a:r>
            <a:endParaRPr sz="1200">
              <a:solidFill>
                <a:srgbClr val="073763"/>
              </a:solidFill>
              <a:latin typeface="Roboto"/>
              <a:ea typeface="Roboto"/>
              <a:cs typeface="Roboto"/>
              <a:sym typeface="Roboto"/>
            </a:endParaRPr>
          </a:p>
        </p:txBody>
      </p:sp>
      <p:pic>
        <p:nvPicPr>
          <p:cNvPr id="225" name="Google Shape;225;p28"/>
          <p:cNvPicPr preferRelativeResize="0"/>
          <p:nvPr/>
        </p:nvPicPr>
        <p:blipFill>
          <a:blip r:embed="rId4">
            <a:alphaModFix/>
          </a:blip>
          <a:stretch>
            <a:fillRect/>
          </a:stretch>
        </p:blipFill>
        <p:spPr>
          <a:xfrm>
            <a:off x="3566450" y="1168375"/>
            <a:ext cx="5440680" cy="3366711"/>
          </a:xfrm>
          <a:prstGeom prst="rect">
            <a:avLst/>
          </a:prstGeom>
          <a:noFill/>
          <a:ln>
            <a:noFill/>
          </a:ln>
        </p:spPr>
      </p:pic>
      <p:pic>
        <p:nvPicPr>
          <p:cNvPr id="226" name="Google Shape;226;p28"/>
          <p:cNvPicPr preferRelativeResize="0"/>
          <p:nvPr/>
        </p:nvPicPr>
        <p:blipFill>
          <a:blip r:embed="rId5">
            <a:alphaModFix/>
          </a:blip>
          <a:stretch>
            <a:fillRect/>
          </a:stretch>
        </p:blipFill>
        <p:spPr>
          <a:xfrm>
            <a:off x="4703082" y="3628926"/>
            <a:ext cx="448056" cy="288578"/>
          </a:xfrm>
          <a:prstGeom prst="rect">
            <a:avLst/>
          </a:prstGeom>
          <a:noFill/>
          <a:ln>
            <a:noFill/>
          </a:ln>
        </p:spPr>
      </p:pic>
      <p:pic>
        <p:nvPicPr>
          <p:cNvPr id="227" name="Google Shape;227;p28"/>
          <p:cNvPicPr preferRelativeResize="0"/>
          <p:nvPr/>
        </p:nvPicPr>
        <p:blipFill rotWithShape="1">
          <a:blip r:embed="rId6">
            <a:alphaModFix/>
          </a:blip>
          <a:srcRect b="8" l="0" r="0" t="11714"/>
          <a:stretch/>
        </p:blipFill>
        <p:spPr>
          <a:xfrm>
            <a:off x="4212563" y="1453526"/>
            <a:ext cx="448055" cy="288580"/>
          </a:xfrm>
          <a:prstGeom prst="rect">
            <a:avLst/>
          </a:prstGeom>
          <a:noFill/>
          <a:ln>
            <a:noFill/>
          </a:ln>
        </p:spPr>
      </p:pic>
      <p:pic>
        <p:nvPicPr>
          <p:cNvPr id="228" name="Google Shape;228;p28"/>
          <p:cNvPicPr preferRelativeResize="0"/>
          <p:nvPr/>
        </p:nvPicPr>
        <p:blipFill rotWithShape="1">
          <a:blip r:embed="rId7">
            <a:alphaModFix/>
          </a:blip>
          <a:srcRect b="14112" l="0" r="0" t="10055"/>
          <a:stretch/>
        </p:blipFill>
        <p:spPr>
          <a:xfrm>
            <a:off x="6300900" y="3675225"/>
            <a:ext cx="448056" cy="288579"/>
          </a:xfrm>
          <a:prstGeom prst="rect">
            <a:avLst/>
          </a:prstGeom>
          <a:noFill/>
          <a:ln>
            <a:noFill/>
          </a:ln>
        </p:spPr>
      </p:pic>
      <p:pic>
        <p:nvPicPr>
          <p:cNvPr id="229" name="Google Shape;229;p28"/>
          <p:cNvPicPr preferRelativeResize="0"/>
          <p:nvPr/>
        </p:nvPicPr>
        <p:blipFill rotWithShape="1">
          <a:blip r:embed="rId8">
            <a:alphaModFix/>
          </a:blip>
          <a:srcRect b="25378" l="0" r="0" t="12265"/>
          <a:stretch/>
        </p:blipFill>
        <p:spPr>
          <a:xfrm>
            <a:off x="5214225" y="2933125"/>
            <a:ext cx="448056" cy="288578"/>
          </a:xfrm>
          <a:prstGeom prst="rect">
            <a:avLst/>
          </a:prstGeom>
          <a:noFill/>
          <a:ln>
            <a:noFill/>
          </a:ln>
        </p:spPr>
      </p:pic>
      <p:pic>
        <p:nvPicPr>
          <p:cNvPr id="230" name="Google Shape;230;p28"/>
          <p:cNvPicPr preferRelativeResize="0"/>
          <p:nvPr/>
        </p:nvPicPr>
        <p:blipFill rotWithShape="1">
          <a:blip r:embed="rId9">
            <a:alphaModFix/>
          </a:blip>
          <a:srcRect b="0" l="0" r="0" t="17191"/>
          <a:stretch/>
        </p:blipFill>
        <p:spPr>
          <a:xfrm>
            <a:off x="5774038" y="3675213"/>
            <a:ext cx="448056" cy="288578"/>
          </a:xfrm>
          <a:prstGeom prst="rect">
            <a:avLst/>
          </a:prstGeom>
          <a:noFill/>
          <a:ln>
            <a:noFill/>
          </a:ln>
        </p:spPr>
      </p:pic>
      <p:pic>
        <p:nvPicPr>
          <p:cNvPr id="231" name="Google Shape;231;p28"/>
          <p:cNvPicPr preferRelativeResize="0"/>
          <p:nvPr/>
        </p:nvPicPr>
        <p:blipFill>
          <a:blip r:embed="rId10">
            <a:alphaModFix/>
          </a:blip>
          <a:stretch>
            <a:fillRect/>
          </a:stretch>
        </p:blipFill>
        <p:spPr>
          <a:xfrm>
            <a:off x="6844978" y="3675231"/>
            <a:ext cx="448056" cy="288579"/>
          </a:xfrm>
          <a:prstGeom prst="rect">
            <a:avLst/>
          </a:prstGeom>
          <a:noFill/>
          <a:ln>
            <a:noFill/>
          </a:ln>
        </p:spPr>
      </p:pic>
      <p:sp>
        <p:nvSpPr>
          <p:cNvPr id="232" name="Google Shape;232;p28"/>
          <p:cNvSpPr txBox="1"/>
          <p:nvPr/>
        </p:nvSpPr>
        <p:spPr>
          <a:xfrm>
            <a:off x="4660625" y="4475450"/>
            <a:ext cx="3486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Occurrences by species in the final dataset</a:t>
            </a:r>
            <a:endParaRPr>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9"/>
          <p:cNvSpPr txBox="1"/>
          <p:nvPr>
            <p:ph idx="1" type="body"/>
          </p:nvPr>
        </p:nvSpPr>
        <p:spPr>
          <a:xfrm>
            <a:off x="4281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Minimum Convex Polygons to create species range maps</a:t>
            </a:r>
            <a:endParaRPr/>
          </a:p>
          <a:p>
            <a:pPr indent="-342900" lvl="0" marL="457200" rtl="0" algn="l">
              <a:spcBef>
                <a:spcPts val="0"/>
              </a:spcBef>
              <a:spcAft>
                <a:spcPts val="0"/>
              </a:spcAft>
              <a:buSzPts val="1800"/>
              <a:buAutoNum type="arabicParenR"/>
            </a:pPr>
            <a:r>
              <a:rPr lang="en"/>
              <a:t>Species Accumulation Curves over movie duration</a:t>
            </a:r>
            <a:endParaRPr/>
          </a:p>
        </p:txBody>
      </p:sp>
      <p:sp>
        <p:nvSpPr>
          <p:cNvPr id="238" name="Google Shape;238;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239" name="Google Shape;239;p29"/>
          <p:cNvSpPr/>
          <p:nvPr/>
        </p:nvSpPr>
        <p:spPr>
          <a:xfrm>
            <a:off x="502300" y="2360800"/>
            <a:ext cx="1567200" cy="1527000"/>
          </a:xfrm>
          <a:prstGeom prst="parallelogram">
            <a:avLst>
              <a:gd fmla="val 25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1255725" y="2873125"/>
            <a:ext cx="1366200" cy="944400"/>
          </a:xfrm>
          <a:prstGeom prst="snip2DiagRect">
            <a:avLst>
              <a:gd fmla="val 0" name="adj1"/>
              <a:gd fmla="val 16667"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2290475" y="2521525"/>
            <a:ext cx="502275" cy="1958950"/>
          </a:xfrm>
          <a:prstGeom prst="flowChart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693175" y="3355475"/>
            <a:ext cx="2019300" cy="1125000"/>
          </a:xfrm>
          <a:prstGeom prst="rtTriangl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29"/>
          <p:cNvCxnSpPr/>
          <p:nvPr/>
        </p:nvCxnSpPr>
        <p:spPr>
          <a:xfrm>
            <a:off x="5022950" y="2441150"/>
            <a:ext cx="0" cy="2069400"/>
          </a:xfrm>
          <a:prstGeom prst="straightConnector1">
            <a:avLst/>
          </a:prstGeom>
          <a:noFill/>
          <a:ln cap="flat" cmpd="sng" w="9525">
            <a:solidFill>
              <a:srgbClr val="FFFFFF"/>
            </a:solidFill>
            <a:prstDash val="solid"/>
            <a:round/>
            <a:headEnd len="med" w="med" type="none"/>
            <a:tailEnd len="med" w="med" type="none"/>
          </a:ln>
        </p:spPr>
      </p:cxnSp>
      <p:cxnSp>
        <p:nvCxnSpPr>
          <p:cNvPr id="244" name="Google Shape;244;p29"/>
          <p:cNvCxnSpPr/>
          <p:nvPr/>
        </p:nvCxnSpPr>
        <p:spPr>
          <a:xfrm>
            <a:off x="5022950" y="4510550"/>
            <a:ext cx="2650500" cy="0"/>
          </a:xfrm>
          <a:prstGeom prst="straightConnector1">
            <a:avLst/>
          </a:prstGeom>
          <a:noFill/>
          <a:ln cap="flat" cmpd="sng" w="9525">
            <a:solidFill>
              <a:srgbClr val="FFFFFF"/>
            </a:solidFill>
            <a:prstDash val="solid"/>
            <a:round/>
            <a:headEnd len="med" w="med" type="none"/>
            <a:tailEnd len="med" w="med" type="none"/>
          </a:ln>
        </p:spPr>
      </p:cxnSp>
      <p:pic>
        <p:nvPicPr>
          <p:cNvPr id="245" name="Google Shape;245;p29"/>
          <p:cNvPicPr preferRelativeResize="0"/>
          <p:nvPr/>
        </p:nvPicPr>
        <p:blipFill>
          <a:blip r:embed="rId3">
            <a:alphaModFix/>
          </a:blip>
          <a:stretch>
            <a:fillRect/>
          </a:stretch>
        </p:blipFill>
        <p:spPr>
          <a:xfrm>
            <a:off x="5073182" y="3530619"/>
            <a:ext cx="396288" cy="335971"/>
          </a:xfrm>
          <a:prstGeom prst="rect">
            <a:avLst/>
          </a:prstGeom>
          <a:noFill/>
          <a:ln>
            <a:noFill/>
          </a:ln>
        </p:spPr>
      </p:pic>
      <p:pic>
        <p:nvPicPr>
          <p:cNvPr id="246" name="Google Shape;246;p29"/>
          <p:cNvPicPr preferRelativeResize="0"/>
          <p:nvPr/>
        </p:nvPicPr>
        <p:blipFill rotWithShape="1">
          <a:blip r:embed="rId4">
            <a:alphaModFix/>
          </a:blip>
          <a:srcRect b="8" l="0" r="0" t="11714"/>
          <a:stretch/>
        </p:blipFill>
        <p:spPr>
          <a:xfrm>
            <a:off x="4824798" y="3778463"/>
            <a:ext cx="396307" cy="335963"/>
          </a:xfrm>
          <a:prstGeom prst="rect">
            <a:avLst/>
          </a:prstGeom>
          <a:noFill/>
          <a:ln>
            <a:noFill/>
          </a:ln>
        </p:spPr>
      </p:pic>
      <p:pic>
        <p:nvPicPr>
          <p:cNvPr id="247" name="Google Shape;247;p29"/>
          <p:cNvPicPr preferRelativeResize="0"/>
          <p:nvPr/>
        </p:nvPicPr>
        <p:blipFill rotWithShape="1">
          <a:blip r:embed="rId5">
            <a:alphaModFix/>
          </a:blip>
          <a:srcRect b="14112" l="0" r="0" t="10055"/>
          <a:stretch/>
        </p:blipFill>
        <p:spPr>
          <a:xfrm>
            <a:off x="4877166" y="4144500"/>
            <a:ext cx="396288" cy="335971"/>
          </a:xfrm>
          <a:prstGeom prst="rect">
            <a:avLst/>
          </a:prstGeom>
          <a:noFill/>
          <a:ln>
            <a:noFill/>
          </a:ln>
        </p:spPr>
      </p:pic>
      <p:pic>
        <p:nvPicPr>
          <p:cNvPr id="248" name="Google Shape;248;p29"/>
          <p:cNvPicPr preferRelativeResize="0"/>
          <p:nvPr/>
        </p:nvPicPr>
        <p:blipFill rotWithShape="1">
          <a:blip r:embed="rId6">
            <a:alphaModFix/>
          </a:blip>
          <a:srcRect b="25378" l="0" r="0" t="12265"/>
          <a:stretch/>
        </p:blipFill>
        <p:spPr>
          <a:xfrm>
            <a:off x="5221099" y="4143372"/>
            <a:ext cx="396285" cy="315166"/>
          </a:xfrm>
          <a:prstGeom prst="rect">
            <a:avLst/>
          </a:prstGeom>
          <a:noFill/>
          <a:ln>
            <a:noFill/>
          </a:ln>
        </p:spPr>
      </p:pic>
      <p:pic>
        <p:nvPicPr>
          <p:cNvPr id="249" name="Google Shape;249;p29"/>
          <p:cNvPicPr preferRelativeResize="0"/>
          <p:nvPr/>
        </p:nvPicPr>
        <p:blipFill rotWithShape="1">
          <a:blip r:embed="rId7">
            <a:alphaModFix/>
          </a:blip>
          <a:srcRect b="0" l="0" r="0" t="17191"/>
          <a:stretch/>
        </p:blipFill>
        <p:spPr>
          <a:xfrm>
            <a:off x="5273459" y="3776187"/>
            <a:ext cx="396288" cy="315158"/>
          </a:xfrm>
          <a:prstGeom prst="rect">
            <a:avLst/>
          </a:prstGeom>
          <a:noFill/>
          <a:ln>
            <a:noFill/>
          </a:ln>
        </p:spPr>
      </p:pic>
      <p:pic>
        <p:nvPicPr>
          <p:cNvPr id="250" name="Google Shape;250;p29"/>
          <p:cNvPicPr preferRelativeResize="0"/>
          <p:nvPr/>
        </p:nvPicPr>
        <p:blipFill>
          <a:blip r:embed="rId8">
            <a:alphaModFix/>
          </a:blip>
          <a:stretch>
            <a:fillRect/>
          </a:stretch>
        </p:blipFill>
        <p:spPr>
          <a:xfrm>
            <a:off x="5258186" y="3368178"/>
            <a:ext cx="322115" cy="259108"/>
          </a:xfrm>
          <a:prstGeom prst="rect">
            <a:avLst/>
          </a:prstGeom>
          <a:noFill/>
          <a:ln>
            <a:noFill/>
          </a:ln>
        </p:spPr>
      </p:pic>
      <p:pic>
        <p:nvPicPr>
          <p:cNvPr id="251" name="Google Shape;251;p29"/>
          <p:cNvPicPr preferRelativeResize="0"/>
          <p:nvPr/>
        </p:nvPicPr>
        <p:blipFill>
          <a:blip r:embed="rId9">
            <a:alphaModFix/>
          </a:blip>
          <a:stretch>
            <a:fillRect/>
          </a:stretch>
        </p:blipFill>
        <p:spPr>
          <a:xfrm>
            <a:off x="6753142" y="2597725"/>
            <a:ext cx="365760" cy="263348"/>
          </a:xfrm>
          <a:prstGeom prst="rect">
            <a:avLst/>
          </a:prstGeom>
          <a:noFill/>
          <a:ln>
            <a:noFill/>
          </a:ln>
        </p:spPr>
      </p:pic>
      <p:pic>
        <p:nvPicPr>
          <p:cNvPr id="252" name="Google Shape;252;p29"/>
          <p:cNvPicPr preferRelativeResize="0"/>
          <p:nvPr/>
        </p:nvPicPr>
        <p:blipFill>
          <a:blip r:embed="rId10">
            <a:alphaModFix/>
          </a:blip>
          <a:stretch>
            <a:fillRect/>
          </a:stretch>
        </p:blipFill>
        <p:spPr>
          <a:xfrm>
            <a:off x="7745368" y="2358263"/>
            <a:ext cx="457200" cy="304800"/>
          </a:xfrm>
          <a:prstGeom prst="rect">
            <a:avLst/>
          </a:prstGeom>
          <a:noFill/>
          <a:ln>
            <a:noFill/>
          </a:ln>
        </p:spPr>
      </p:pic>
      <p:pic>
        <p:nvPicPr>
          <p:cNvPr id="253" name="Google Shape;253;p29"/>
          <p:cNvPicPr preferRelativeResize="0"/>
          <p:nvPr/>
        </p:nvPicPr>
        <p:blipFill>
          <a:blip r:embed="rId11">
            <a:alphaModFix/>
          </a:blip>
          <a:stretch>
            <a:fillRect/>
          </a:stretch>
        </p:blipFill>
        <p:spPr>
          <a:xfrm>
            <a:off x="5649450" y="2784875"/>
            <a:ext cx="365760" cy="280415"/>
          </a:xfrm>
          <a:prstGeom prst="rect">
            <a:avLst/>
          </a:prstGeom>
          <a:noFill/>
          <a:ln>
            <a:noFill/>
          </a:ln>
        </p:spPr>
      </p:pic>
      <p:pic>
        <p:nvPicPr>
          <p:cNvPr id="254" name="Google Shape;254;p29"/>
          <p:cNvPicPr preferRelativeResize="0"/>
          <p:nvPr/>
        </p:nvPicPr>
        <p:blipFill rotWithShape="1">
          <a:blip r:embed="rId12">
            <a:alphaModFix/>
          </a:blip>
          <a:srcRect b="0" l="21404" r="4273" t="0"/>
          <a:stretch/>
        </p:blipFill>
        <p:spPr>
          <a:xfrm>
            <a:off x="6201288" y="2361813"/>
            <a:ext cx="365759" cy="277978"/>
          </a:xfrm>
          <a:prstGeom prst="rect">
            <a:avLst/>
          </a:prstGeom>
          <a:noFill/>
          <a:ln>
            <a:noFill/>
          </a:ln>
        </p:spPr>
      </p:pic>
      <p:pic>
        <p:nvPicPr>
          <p:cNvPr id="255" name="Google Shape;255;p29"/>
          <p:cNvPicPr preferRelativeResize="0"/>
          <p:nvPr/>
        </p:nvPicPr>
        <p:blipFill>
          <a:blip r:embed="rId13">
            <a:alphaModFix/>
          </a:blip>
          <a:stretch>
            <a:fillRect/>
          </a:stretch>
        </p:blipFill>
        <p:spPr>
          <a:xfrm>
            <a:off x="5181175" y="2977863"/>
            <a:ext cx="365760" cy="241402"/>
          </a:xfrm>
          <a:prstGeom prst="rect">
            <a:avLst/>
          </a:prstGeom>
          <a:noFill/>
          <a:ln>
            <a:noFill/>
          </a:ln>
        </p:spPr>
      </p:pic>
      <p:sp>
        <p:nvSpPr>
          <p:cNvPr id="256" name="Google Shape;256;p29"/>
          <p:cNvSpPr/>
          <p:nvPr/>
        </p:nvSpPr>
        <p:spPr>
          <a:xfrm>
            <a:off x="5073175" y="2611925"/>
            <a:ext cx="2621975" cy="1868550"/>
          </a:xfrm>
          <a:custGeom>
            <a:rect b="b" l="l" r="r" t="t"/>
            <a:pathLst>
              <a:path extrusionOk="0" h="74742" w="104879">
                <a:moveTo>
                  <a:pt x="0" y="74742"/>
                </a:moveTo>
                <a:cubicBezTo>
                  <a:pt x="1808" y="68915"/>
                  <a:pt x="7769" y="49359"/>
                  <a:pt x="10850" y="39782"/>
                </a:cubicBezTo>
                <a:cubicBezTo>
                  <a:pt x="13931" y="30205"/>
                  <a:pt x="15136" y="22302"/>
                  <a:pt x="18485" y="17279"/>
                </a:cubicBezTo>
                <a:cubicBezTo>
                  <a:pt x="21834" y="12256"/>
                  <a:pt x="24915" y="12122"/>
                  <a:pt x="30942" y="9644"/>
                </a:cubicBezTo>
                <a:cubicBezTo>
                  <a:pt x="36970" y="7166"/>
                  <a:pt x="46479" y="3951"/>
                  <a:pt x="54650" y="2411"/>
                </a:cubicBezTo>
                <a:cubicBezTo>
                  <a:pt x="62821" y="871"/>
                  <a:pt x="71595" y="804"/>
                  <a:pt x="79966" y="402"/>
                </a:cubicBezTo>
                <a:cubicBezTo>
                  <a:pt x="88338" y="0"/>
                  <a:pt x="100727" y="67"/>
                  <a:pt x="104879" y="0"/>
                </a:cubicBezTo>
              </a:path>
            </a:pathLst>
          </a:custGeom>
          <a:noFill/>
          <a:ln cap="flat" cmpd="sng" w="38100">
            <a:solidFill>
              <a:srgbClr val="FFFF00"/>
            </a:solidFill>
            <a:prstDash val="solid"/>
            <a:round/>
            <a:headEnd len="med" w="med" type="none"/>
            <a:tailEnd len="med" w="med"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Expected results - map</a:t>
            </a:r>
            <a:endParaRPr/>
          </a:p>
        </p:txBody>
      </p:sp>
      <p:pic>
        <p:nvPicPr>
          <p:cNvPr id="262" name="Google Shape;262;p30"/>
          <p:cNvPicPr preferRelativeResize="0"/>
          <p:nvPr/>
        </p:nvPicPr>
        <p:blipFill rotWithShape="1">
          <a:blip r:embed="rId3">
            <a:alphaModFix/>
          </a:blip>
          <a:srcRect b="0" l="12617" r="0" t="0"/>
          <a:stretch/>
        </p:blipFill>
        <p:spPr>
          <a:xfrm>
            <a:off x="2151850" y="1226450"/>
            <a:ext cx="4840300" cy="39170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Expected results - graph</a:t>
            </a:r>
            <a:endParaRPr/>
          </a:p>
        </p:txBody>
      </p:sp>
      <p:pic>
        <p:nvPicPr>
          <p:cNvPr id="268" name="Google Shape;268;p31"/>
          <p:cNvPicPr preferRelativeResize="0"/>
          <p:nvPr/>
        </p:nvPicPr>
        <p:blipFill>
          <a:blip r:embed="rId3">
            <a:alphaModFix/>
          </a:blip>
          <a:stretch>
            <a:fillRect/>
          </a:stretch>
        </p:blipFill>
        <p:spPr>
          <a:xfrm>
            <a:off x="3677092" y="1231150"/>
            <a:ext cx="5267758" cy="3817976"/>
          </a:xfrm>
          <a:prstGeom prst="rect">
            <a:avLst/>
          </a:prstGeom>
          <a:noFill/>
          <a:ln>
            <a:noFill/>
          </a:ln>
        </p:spPr>
      </p:pic>
      <p:sp>
        <p:nvSpPr>
          <p:cNvPr id="269" name="Google Shape;269;p31"/>
          <p:cNvSpPr txBox="1"/>
          <p:nvPr/>
        </p:nvSpPr>
        <p:spPr>
          <a:xfrm>
            <a:off x="365825" y="1676000"/>
            <a:ext cx="3055500" cy="138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Roboto"/>
                <a:ea typeface="Roboto"/>
                <a:cs typeface="Roboto"/>
                <a:sym typeface="Roboto"/>
              </a:rPr>
              <a:t>Species accumulation curves over the duration of the movie</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 Finding Nemo Summary </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Marlin the clownfish is looking for his</a:t>
            </a:r>
            <a:endParaRPr sz="2200"/>
          </a:p>
          <a:p>
            <a:pPr indent="0" lvl="0" marL="0" rtl="0" algn="l">
              <a:spcBef>
                <a:spcPts val="1600"/>
              </a:spcBef>
              <a:spcAft>
                <a:spcPts val="0"/>
              </a:spcAft>
              <a:buNone/>
            </a:pPr>
            <a:r>
              <a:rPr lang="en" sz="2200"/>
              <a:t>lost son Nemo who ran away from school</a:t>
            </a:r>
            <a:endParaRPr sz="2200"/>
          </a:p>
          <a:p>
            <a:pPr indent="0" lvl="0" marL="0" rtl="0" algn="l">
              <a:spcBef>
                <a:spcPts val="1600"/>
              </a:spcBef>
              <a:spcAft>
                <a:spcPts val="1600"/>
              </a:spcAft>
              <a:buNone/>
            </a:pPr>
            <a:r>
              <a:t/>
            </a:r>
            <a:endParaRPr/>
          </a:p>
        </p:txBody>
      </p:sp>
      <p:pic>
        <p:nvPicPr>
          <p:cNvPr id="71" name="Google Shape;71;p14"/>
          <p:cNvPicPr preferRelativeResize="0"/>
          <p:nvPr/>
        </p:nvPicPr>
        <p:blipFill>
          <a:blip r:embed="rId3">
            <a:alphaModFix/>
          </a:blip>
          <a:stretch>
            <a:fillRect/>
          </a:stretch>
        </p:blipFill>
        <p:spPr>
          <a:xfrm>
            <a:off x="5030650" y="2571750"/>
            <a:ext cx="3725450" cy="2482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t>Q&amp;A</a:t>
            </a:r>
            <a:endParaRPr sz="5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387900" y="329749"/>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2200"/>
              <a:t>The film begins in the Great Barrier Reef and ends in Sydney, Australia, featuring open ocean in between.</a:t>
            </a:r>
            <a:endParaRPr sz="2400"/>
          </a:p>
        </p:txBody>
      </p:sp>
      <p:pic>
        <p:nvPicPr>
          <p:cNvPr id="77" name="Google Shape;77;p15"/>
          <p:cNvPicPr preferRelativeResize="0"/>
          <p:nvPr/>
        </p:nvPicPr>
        <p:blipFill>
          <a:blip r:embed="rId3">
            <a:alphaModFix/>
          </a:blip>
          <a:stretch>
            <a:fillRect/>
          </a:stretch>
        </p:blipFill>
        <p:spPr>
          <a:xfrm>
            <a:off x="1794400" y="1276350"/>
            <a:ext cx="5093500" cy="3391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t>We chose this film because the fish </a:t>
            </a:r>
            <a:endParaRPr sz="2200"/>
          </a:p>
          <a:p>
            <a:pPr indent="0" lvl="0" marL="0" rtl="0" algn="l">
              <a:spcBef>
                <a:spcPts val="1600"/>
              </a:spcBef>
              <a:spcAft>
                <a:spcPts val="0"/>
              </a:spcAft>
              <a:buClr>
                <a:schemeClr val="dk1"/>
              </a:buClr>
              <a:buSzPts val="1100"/>
              <a:buFont typeface="Arial"/>
              <a:buNone/>
            </a:pPr>
            <a:r>
              <a:rPr lang="en" sz="2200"/>
              <a:t>represented are real species, </a:t>
            </a:r>
            <a:endParaRPr sz="2200"/>
          </a:p>
          <a:p>
            <a:pPr indent="0" lvl="0" marL="0" rtl="0" algn="l">
              <a:spcBef>
                <a:spcPts val="1600"/>
              </a:spcBef>
              <a:spcAft>
                <a:spcPts val="1600"/>
              </a:spcAft>
              <a:buClr>
                <a:schemeClr val="dk1"/>
              </a:buClr>
              <a:buSzPts val="1100"/>
              <a:buFont typeface="Arial"/>
              <a:buNone/>
            </a:pPr>
            <a:r>
              <a:rPr lang="en" sz="2200"/>
              <a:t>not just generic cartoons.</a:t>
            </a:r>
            <a:endParaRPr sz="2200"/>
          </a:p>
        </p:txBody>
      </p:sp>
      <p:pic>
        <p:nvPicPr>
          <p:cNvPr id="83" name="Google Shape;83;p16"/>
          <p:cNvPicPr preferRelativeResize="0"/>
          <p:nvPr/>
        </p:nvPicPr>
        <p:blipFill>
          <a:blip r:embed="rId3">
            <a:alphaModFix/>
          </a:blip>
          <a:stretch>
            <a:fillRect/>
          </a:stretch>
        </p:blipFill>
        <p:spPr>
          <a:xfrm>
            <a:off x="5285241" y="0"/>
            <a:ext cx="385876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idx="1" type="body"/>
          </p:nvPr>
        </p:nvSpPr>
        <p:spPr>
          <a:xfrm>
            <a:off x="387900" y="1956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t>The animators of this film studied marine biology of the Barrier Reef while working on this film to maintain accuracy</a:t>
            </a:r>
            <a:r>
              <a:rPr lang="en"/>
              <a:t>.</a:t>
            </a:r>
            <a:endParaRPr/>
          </a:p>
        </p:txBody>
      </p:sp>
      <p:pic>
        <p:nvPicPr>
          <p:cNvPr id="89" name="Google Shape;89;p17"/>
          <p:cNvPicPr preferRelativeResize="0"/>
          <p:nvPr/>
        </p:nvPicPr>
        <p:blipFill>
          <a:blip r:embed="rId3">
            <a:alphaModFix/>
          </a:blip>
          <a:stretch>
            <a:fillRect/>
          </a:stretch>
        </p:blipFill>
        <p:spPr>
          <a:xfrm>
            <a:off x="1858953" y="1233275"/>
            <a:ext cx="5009275" cy="3757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87900" y="1259225"/>
            <a:ext cx="4184100" cy="26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a:t>
            </a:r>
            <a:r>
              <a:rPr lang="en"/>
              <a:t>c</a:t>
            </a:r>
            <a:r>
              <a:rPr lang="en"/>
              <a:t>tive 1: </a:t>
            </a:r>
            <a:r>
              <a:rPr lang="en" sz="2600"/>
              <a:t>Are the species in the movie occuring in the same areas as their real-life counterparts?</a:t>
            </a:r>
            <a:endParaRPr/>
          </a:p>
        </p:txBody>
      </p:sp>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Questions</a:t>
            </a:r>
            <a:endParaRPr/>
          </a:p>
        </p:txBody>
      </p:sp>
      <p:pic>
        <p:nvPicPr>
          <p:cNvPr id="96" name="Google Shape;96;p18"/>
          <p:cNvPicPr preferRelativeResize="0"/>
          <p:nvPr/>
        </p:nvPicPr>
        <p:blipFill>
          <a:blip r:embed="rId3">
            <a:alphaModFix/>
          </a:blip>
          <a:stretch>
            <a:fillRect/>
          </a:stretch>
        </p:blipFill>
        <p:spPr>
          <a:xfrm>
            <a:off x="3908400" y="1399250"/>
            <a:ext cx="5235600" cy="294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87900" y="1253825"/>
            <a:ext cx="8368200" cy="148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 2: </a:t>
            </a:r>
            <a:r>
              <a:rPr lang="en" sz="2600"/>
              <a:t>Are the species in the movie co-occuring in the same space with each other?</a:t>
            </a:r>
            <a:endParaRPr/>
          </a:p>
        </p:txBody>
      </p:sp>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Questions</a:t>
            </a:r>
            <a:endParaRPr/>
          </a:p>
        </p:txBody>
      </p:sp>
      <p:pic>
        <p:nvPicPr>
          <p:cNvPr id="103" name="Google Shape;103;p19"/>
          <p:cNvPicPr preferRelativeResize="0"/>
          <p:nvPr/>
        </p:nvPicPr>
        <p:blipFill rotWithShape="1">
          <a:blip r:embed="rId3">
            <a:alphaModFix/>
          </a:blip>
          <a:srcRect b="18864" l="0" r="6559" t="0"/>
          <a:stretch/>
        </p:blipFill>
        <p:spPr>
          <a:xfrm>
            <a:off x="3930487" y="2738825"/>
            <a:ext cx="4923038" cy="2404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109" name="Google Shape;109;p20"/>
          <p:cNvSpPr txBox="1"/>
          <p:nvPr>
            <p:ph idx="1" type="body"/>
          </p:nvPr>
        </p:nvSpPr>
        <p:spPr>
          <a:xfrm>
            <a:off x="387900" y="1489825"/>
            <a:ext cx="5512500" cy="8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i="1" lang="en"/>
              <a:t>W</a:t>
            </a:r>
            <a:r>
              <a:rPr b="1" i="1" lang="en"/>
              <a:t>hich</a:t>
            </a:r>
            <a:r>
              <a:rPr lang="en"/>
              <a:t> species are represented in the movie?</a:t>
            </a:r>
            <a:endParaRPr/>
          </a:p>
          <a:p>
            <a:pPr indent="-342900" lvl="0" marL="457200" rtl="0" algn="l">
              <a:spcBef>
                <a:spcPts val="0"/>
              </a:spcBef>
              <a:spcAft>
                <a:spcPts val="0"/>
              </a:spcAft>
              <a:buSzPts val="1800"/>
              <a:buChar char="●"/>
            </a:pPr>
            <a:r>
              <a:rPr b="1" i="1" lang="en"/>
              <a:t>W</a:t>
            </a:r>
            <a:r>
              <a:rPr b="1" i="1" lang="en"/>
              <a:t>here</a:t>
            </a:r>
            <a:r>
              <a:rPr lang="en"/>
              <a:t> they are occurring?</a:t>
            </a:r>
            <a:endParaRPr/>
          </a:p>
        </p:txBody>
      </p:sp>
      <p:pic>
        <p:nvPicPr>
          <p:cNvPr id="110" name="Google Shape;110;p20"/>
          <p:cNvPicPr preferRelativeResize="0"/>
          <p:nvPr/>
        </p:nvPicPr>
        <p:blipFill>
          <a:blip r:embed="rId3">
            <a:alphaModFix/>
          </a:blip>
          <a:stretch>
            <a:fillRect/>
          </a:stretch>
        </p:blipFill>
        <p:spPr>
          <a:xfrm flipH="1">
            <a:off x="3569351" y="2543425"/>
            <a:ext cx="1820750" cy="1820750"/>
          </a:xfrm>
          <a:prstGeom prst="rect">
            <a:avLst/>
          </a:prstGeom>
          <a:noFill/>
          <a:ln>
            <a:noFill/>
          </a:ln>
        </p:spPr>
      </p:pic>
      <p:pic>
        <p:nvPicPr>
          <p:cNvPr id="111" name="Google Shape;111;p20"/>
          <p:cNvPicPr preferRelativeResize="0"/>
          <p:nvPr/>
        </p:nvPicPr>
        <p:blipFill>
          <a:blip r:embed="rId4">
            <a:alphaModFix/>
          </a:blip>
          <a:stretch>
            <a:fillRect/>
          </a:stretch>
        </p:blipFill>
        <p:spPr>
          <a:xfrm>
            <a:off x="387900" y="2543425"/>
            <a:ext cx="2430900" cy="1820750"/>
          </a:xfrm>
          <a:prstGeom prst="rect">
            <a:avLst/>
          </a:prstGeom>
          <a:noFill/>
          <a:ln>
            <a:noFill/>
          </a:ln>
        </p:spPr>
      </p:pic>
      <p:sp>
        <p:nvSpPr>
          <p:cNvPr id="112" name="Google Shape;112;p20"/>
          <p:cNvSpPr/>
          <p:nvPr/>
        </p:nvSpPr>
        <p:spPr>
          <a:xfrm>
            <a:off x="2691500" y="3392300"/>
            <a:ext cx="926100" cy="210900"/>
          </a:xfrm>
          <a:prstGeom prst="rightArrow">
            <a:avLst>
              <a:gd fmla="val 50000" name="adj1"/>
              <a:gd fmla="val 50000"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txBox="1"/>
          <p:nvPr/>
        </p:nvSpPr>
        <p:spPr>
          <a:xfrm>
            <a:off x="1246950" y="4364175"/>
            <a:ext cx="8301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Roboto"/>
                <a:ea typeface="Roboto"/>
                <a:cs typeface="Roboto"/>
                <a:sym typeface="Roboto"/>
              </a:rPr>
              <a:t>Nemo</a:t>
            </a:r>
            <a:endParaRPr sz="1700">
              <a:solidFill>
                <a:srgbClr val="FFFFFF"/>
              </a:solidFill>
              <a:latin typeface="Roboto"/>
              <a:ea typeface="Roboto"/>
              <a:cs typeface="Roboto"/>
              <a:sym typeface="Roboto"/>
            </a:endParaRPr>
          </a:p>
        </p:txBody>
      </p:sp>
      <p:sp>
        <p:nvSpPr>
          <p:cNvPr id="114" name="Google Shape;114;p20"/>
          <p:cNvSpPr txBox="1"/>
          <p:nvPr/>
        </p:nvSpPr>
        <p:spPr>
          <a:xfrm>
            <a:off x="3443100" y="4364175"/>
            <a:ext cx="22578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rgbClr val="FFFFFF"/>
                </a:solidFill>
                <a:latin typeface="Roboto"/>
                <a:ea typeface="Roboto"/>
                <a:cs typeface="Roboto"/>
                <a:sym typeface="Roboto"/>
              </a:rPr>
              <a:t>Amphiprion ocellaris</a:t>
            </a:r>
            <a:endParaRPr i="1" sz="1700">
              <a:solidFill>
                <a:srgbClr val="FFFFFF"/>
              </a:solidFill>
              <a:latin typeface="Roboto"/>
              <a:ea typeface="Roboto"/>
              <a:cs typeface="Roboto"/>
              <a:sym typeface="Roboto"/>
            </a:endParaRPr>
          </a:p>
        </p:txBody>
      </p:sp>
      <p:pic>
        <p:nvPicPr>
          <p:cNvPr id="115" name="Google Shape;115;p20"/>
          <p:cNvPicPr preferRelativeResize="0"/>
          <p:nvPr/>
        </p:nvPicPr>
        <p:blipFill>
          <a:blip r:embed="rId5">
            <a:alphaModFix/>
          </a:blip>
          <a:stretch>
            <a:fillRect/>
          </a:stretch>
        </p:blipFill>
        <p:spPr>
          <a:xfrm>
            <a:off x="5900400" y="1305900"/>
            <a:ext cx="2938800" cy="3058263"/>
          </a:xfrm>
          <a:prstGeom prst="rect">
            <a:avLst/>
          </a:prstGeom>
          <a:noFill/>
          <a:ln>
            <a:noFill/>
          </a:ln>
        </p:spPr>
      </p:pic>
      <p:sp>
        <p:nvSpPr>
          <p:cNvPr id="116" name="Google Shape;116;p20"/>
          <p:cNvSpPr txBox="1"/>
          <p:nvPr/>
        </p:nvSpPr>
        <p:spPr>
          <a:xfrm>
            <a:off x="8082500" y="1549475"/>
            <a:ext cx="3780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Slab"/>
                <a:ea typeface="Roboto Slab"/>
                <a:cs typeface="Roboto Slab"/>
                <a:sym typeface="Roboto Slab"/>
              </a:rPr>
              <a:t>?</a:t>
            </a:r>
            <a:endParaRPr b="1" sz="2300">
              <a:solidFill>
                <a:srgbClr val="FFFFFF"/>
              </a:solidFill>
              <a:latin typeface="Roboto Slab"/>
              <a:ea typeface="Roboto Slab"/>
              <a:cs typeface="Roboto Slab"/>
              <a:sym typeface="Roboto Slab"/>
            </a:endParaRPr>
          </a:p>
        </p:txBody>
      </p:sp>
      <p:sp>
        <p:nvSpPr>
          <p:cNvPr id="117" name="Google Shape;117;p20"/>
          <p:cNvSpPr txBox="1"/>
          <p:nvPr/>
        </p:nvSpPr>
        <p:spPr>
          <a:xfrm>
            <a:off x="8289900" y="1949425"/>
            <a:ext cx="3780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Slab"/>
                <a:ea typeface="Roboto Slab"/>
                <a:cs typeface="Roboto Slab"/>
                <a:sym typeface="Roboto Slab"/>
              </a:rPr>
              <a:t>?</a:t>
            </a:r>
            <a:endParaRPr b="1" sz="2300">
              <a:solidFill>
                <a:srgbClr val="FFFFFF"/>
              </a:solidFill>
              <a:latin typeface="Roboto Slab"/>
              <a:ea typeface="Roboto Slab"/>
              <a:cs typeface="Roboto Slab"/>
              <a:sym typeface="Roboto Slab"/>
            </a:endParaRPr>
          </a:p>
        </p:txBody>
      </p:sp>
      <p:sp>
        <p:nvSpPr>
          <p:cNvPr id="118" name="Google Shape;118;p20"/>
          <p:cNvSpPr txBox="1"/>
          <p:nvPr/>
        </p:nvSpPr>
        <p:spPr>
          <a:xfrm>
            <a:off x="8570675" y="2315100"/>
            <a:ext cx="3780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Slab"/>
                <a:ea typeface="Roboto Slab"/>
                <a:cs typeface="Roboto Slab"/>
                <a:sym typeface="Roboto Slab"/>
              </a:rPr>
              <a:t>?</a:t>
            </a:r>
            <a:endParaRPr b="1" sz="2300">
              <a:solidFill>
                <a:srgbClr val="FFFFFF"/>
              </a:solidFill>
              <a:latin typeface="Roboto Slab"/>
              <a:ea typeface="Roboto Slab"/>
              <a:cs typeface="Roboto Slab"/>
              <a:sym typeface="Roboto Slab"/>
            </a:endParaRPr>
          </a:p>
        </p:txBody>
      </p:sp>
      <p:sp>
        <p:nvSpPr>
          <p:cNvPr id="119" name="Google Shape;119;p20"/>
          <p:cNvSpPr txBox="1"/>
          <p:nvPr/>
        </p:nvSpPr>
        <p:spPr>
          <a:xfrm>
            <a:off x="8460500" y="2828400"/>
            <a:ext cx="3780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Slab"/>
                <a:ea typeface="Roboto Slab"/>
                <a:cs typeface="Roboto Slab"/>
                <a:sym typeface="Roboto Slab"/>
              </a:rPr>
              <a:t>?</a:t>
            </a:r>
            <a:endParaRPr b="1" sz="2300">
              <a:solidFill>
                <a:srgbClr val="FFFFFF"/>
              </a:solidFill>
              <a:latin typeface="Roboto Slab"/>
              <a:ea typeface="Roboto Slab"/>
              <a:cs typeface="Roboto Slab"/>
              <a:sym typeface="Roboto Slab"/>
            </a:endParaRPr>
          </a:p>
        </p:txBody>
      </p:sp>
      <p:sp>
        <p:nvSpPr>
          <p:cNvPr id="120" name="Google Shape;120;p20"/>
          <p:cNvSpPr txBox="1"/>
          <p:nvPr/>
        </p:nvSpPr>
        <p:spPr>
          <a:xfrm>
            <a:off x="8289900" y="3268025"/>
            <a:ext cx="3780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Slab"/>
                <a:ea typeface="Roboto Slab"/>
                <a:cs typeface="Roboto Slab"/>
                <a:sym typeface="Roboto Slab"/>
              </a:rPr>
              <a:t>?</a:t>
            </a:r>
            <a:endParaRPr b="1" sz="2300">
              <a:solidFill>
                <a:srgbClr val="FFFFFF"/>
              </a:solidFill>
              <a:latin typeface="Roboto Slab"/>
              <a:ea typeface="Roboto Slab"/>
              <a:cs typeface="Roboto Slab"/>
              <a:sym typeface="Roboto Sla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315925"/>
            <a:ext cx="7454700" cy="1172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Collection</a:t>
            </a:r>
            <a:endParaRPr/>
          </a:p>
          <a:p>
            <a:pPr indent="0" lvl="0" marL="0" rtl="0" algn="r">
              <a:spcBef>
                <a:spcPts val="0"/>
              </a:spcBef>
              <a:spcAft>
                <a:spcPts val="0"/>
              </a:spcAft>
              <a:buNone/>
            </a:pPr>
            <a:r>
              <a:rPr lang="en" sz="2200"/>
              <a:t>Species Reference List </a:t>
            </a:r>
            <a:endParaRPr sz="2200"/>
          </a:p>
        </p:txBody>
      </p:sp>
      <p:sp>
        <p:nvSpPr>
          <p:cNvPr id="126" name="Google Shape;126;p21"/>
          <p:cNvSpPr txBox="1"/>
          <p:nvPr>
            <p:ph idx="1" type="body"/>
          </p:nvPr>
        </p:nvSpPr>
        <p:spPr>
          <a:xfrm>
            <a:off x="3955200" y="1561425"/>
            <a:ext cx="4877100" cy="301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separate fan-created lists</a:t>
            </a:r>
            <a:endParaRPr/>
          </a:p>
          <a:p>
            <a:pPr indent="-342900" lvl="0" marL="457200" rtl="0" algn="l">
              <a:spcBef>
                <a:spcPts val="1000"/>
              </a:spcBef>
              <a:spcAft>
                <a:spcPts val="0"/>
              </a:spcAft>
              <a:buSzPts val="1800"/>
              <a:buChar char="●"/>
            </a:pPr>
            <a:r>
              <a:rPr lang="en"/>
              <a:t>Merged and cleaned with OpenRefine</a:t>
            </a:r>
            <a:endParaRPr/>
          </a:p>
          <a:p>
            <a:pPr indent="-342900" lvl="0" marL="457200" rtl="0" algn="l">
              <a:spcBef>
                <a:spcPts val="1000"/>
              </a:spcBef>
              <a:spcAft>
                <a:spcPts val="1000"/>
              </a:spcAft>
              <a:buSzPts val="1800"/>
              <a:buChar char="●"/>
            </a:pPr>
            <a:r>
              <a:rPr lang="en"/>
              <a:t>Final list of 65 species</a:t>
            </a:r>
            <a:endParaRPr/>
          </a:p>
        </p:txBody>
      </p:sp>
      <p:pic>
        <p:nvPicPr>
          <p:cNvPr id="127" name="Google Shape;127;p21"/>
          <p:cNvPicPr preferRelativeResize="0"/>
          <p:nvPr/>
        </p:nvPicPr>
        <p:blipFill rotWithShape="1">
          <a:blip r:embed="rId3">
            <a:alphaModFix/>
          </a:blip>
          <a:srcRect b="28119" l="14618" r="40881" t="20716"/>
          <a:stretch/>
        </p:blipFill>
        <p:spPr>
          <a:xfrm>
            <a:off x="458900" y="2662534"/>
            <a:ext cx="3073176" cy="1987667"/>
          </a:xfrm>
          <a:prstGeom prst="rect">
            <a:avLst/>
          </a:prstGeom>
          <a:noFill/>
          <a:ln>
            <a:noFill/>
          </a:ln>
        </p:spPr>
      </p:pic>
      <p:pic>
        <p:nvPicPr>
          <p:cNvPr id="128" name="Google Shape;128;p21"/>
          <p:cNvPicPr preferRelativeResize="0"/>
          <p:nvPr/>
        </p:nvPicPr>
        <p:blipFill rotWithShape="1">
          <a:blip r:embed="rId4">
            <a:alphaModFix/>
          </a:blip>
          <a:srcRect b="26063" l="14764" r="43350" t="20363"/>
          <a:stretch/>
        </p:blipFill>
        <p:spPr>
          <a:xfrm>
            <a:off x="458900" y="481250"/>
            <a:ext cx="3073176" cy="2211103"/>
          </a:xfrm>
          <a:prstGeom prst="rect">
            <a:avLst/>
          </a:prstGeom>
          <a:noFill/>
          <a:ln>
            <a:noFill/>
          </a:ln>
        </p:spPr>
      </p:pic>
      <p:pic>
        <p:nvPicPr>
          <p:cNvPr id="129" name="Google Shape;129;p21"/>
          <p:cNvPicPr preferRelativeResize="0"/>
          <p:nvPr/>
        </p:nvPicPr>
        <p:blipFill rotWithShape="1">
          <a:blip r:embed="rId5">
            <a:alphaModFix/>
          </a:blip>
          <a:srcRect b="43979" l="0" r="59182" t="22111"/>
          <a:stretch/>
        </p:blipFill>
        <p:spPr>
          <a:xfrm>
            <a:off x="4614525" y="3066925"/>
            <a:ext cx="3732451" cy="1744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